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24"/>
  </p:notesMasterIdLst>
  <p:sldIdLst>
    <p:sldId id="256" r:id="rId3"/>
    <p:sldId id="363" r:id="rId4"/>
    <p:sldId id="379" r:id="rId5"/>
    <p:sldId id="388" r:id="rId6"/>
    <p:sldId id="380" r:id="rId7"/>
    <p:sldId id="365" r:id="rId8"/>
    <p:sldId id="366" r:id="rId9"/>
    <p:sldId id="368" r:id="rId10"/>
    <p:sldId id="381" r:id="rId11"/>
    <p:sldId id="369" r:id="rId12"/>
    <p:sldId id="382" r:id="rId13"/>
    <p:sldId id="371" r:id="rId14"/>
    <p:sldId id="373" r:id="rId15"/>
    <p:sldId id="385" r:id="rId16"/>
    <p:sldId id="374" r:id="rId17"/>
    <p:sldId id="383" r:id="rId18"/>
    <p:sldId id="384" r:id="rId19"/>
    <p:sldId id="377" r:id="rId20"/>
    <p:sldId id="389" r:id="rId21"/>
    <p:sldId id="378" r:id="rId22"/>
    <p:sldId id="257"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hz001@126.com" initials="s" lastIdx="6" clrIdx="0">
    <p:extLst>
      <p:ext uri="{19B8F6BF-5375-455C-9EA6-DF929625EA0E}">
        <p15:presenceInfo xmlns:p15="http://schemas.microsoft.com/office/powerpoint/2012/main" userId="dd54a0dc9fab7b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6" autoAdjust="0"/>
    <p:restoredTop sz="91772" autoAdjust="0"/>
  </p:normalViewPr>
  <p:slideViewPr>
    <p:cSldViewPr snapToGrid="0">
      <p:cViewPr varScale="1">
        <p:scale>
          <a:sx n="77" d="100"/>
          <a:sy n="77" d="100"/>
        </p:scale>
        <p:origin x="148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0776A-115D-4E6A-951B-55229C1AF914}" type="datetimeFigureOut">
              <a:rPr lang="zh-CN" altLang="en-US" smtClean="0"/>
              <a:pPr/>
              <a:t>2020/2/4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11D60-9DC1-47F3-B777-41CF4FE375C1}" type="slidenum">
              <a:rPr lang="zh-CN" altLang="en-US" smtClean="0"/>
              <a:pPr/>
              <a:t>‹#›</a:t>
            </a:fld>
            <a:endParaRPr lang="zh-CN" altLang="en-US"/>
          </a:p>
        </p:txBody>
      </p:sp>
    </p:spTree>
    <p:extLst>
      <p:ext uri="{BB962C8B-B14F-4D97-AF65-F5344CB8AC3E}">
        <p14:creationId xmlns:p14="http://schemas.microsoft.com/office/powerpoint/2010/main" val="620370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Hi everyone,</a:t>
            </a:r>
            <a:r>
              <a:rPr lang="en-US" altLang="zh-CN" baseline="0" dirty="0" smtClean="0"/>
              <a:t> I am Shangwen Lv from Institute of Information Engineering, Chinese Academy of Sciences. Due to the coronavirus outbreak in China, I am not able to attend the conference and record the video.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My paper title is “</a:t>
            </a:r>
            <a:r>
              <a:rPr lang="en-US" altLang="zh-CN" sz="1200" dirty="0" smtClean="0">
                <a:latin typeface="微软雅黑" panose="020B0503020204020204" pitchFamily="34" charset="-122"/>
                <a:ea typeface="微软雅黑" panose="020B0503020204020204" pitchFamily="34" charset="-122"/>
              </a:rPr>
              <a:t>Graph-Based Reasoning over </a:t>
            </a:r>
            <a:r>
              <a:rPr lang="en-US" altLang="zh-CN" sz="1200" dirty="0" err="1" smtClean="0">
                <a:latin typeface="微软雅黑" panose="020B0503020204020204" pitchFamily="34" charset="-122"/>
                <a:ea typeface="微软雅黑" panose="020B0503020204020204" pitchFamily="34" charset="-122"/>
              </a:rPr>
              <a:t>Heterogenous</a:t>
            </a:r>
            <a:r>
              <a:rPr lang="en-US" altLang="zh-CN" sz="1200" dirty="0" smtClean="0">
                <a:latin typeface="微软雅黑" panose="020B0503020204020204" pitchFamily="34" charset="-122"/>
                <a:ea typeface="微软雅黑" panose="020B0503020204020204" pitchFamily="34" charset="-122"/>
              </a:rPr>
              <a:t> External Knowledge for Commonsense Question Answering</a:t>
            </a:r>
            <a:r>
              <a:rPr lang="en-US" altLang="zh-CN" baseline="0" dirty="0" smtClean="0"/>
              <a:t>”</a:t>
            </a:r>
            <a:r>
              <a:rPr lang="zh-CN" altLang="en-US" baseline="0" dirty="0" smtClean="0"/>
              <a:t> </a:t>
            </a:r>
            <a:r>
              <a:rPr lang="en-US" altLang="zh-CN"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This is a joint work with Daya Guo and Jingjing Xu. </a:t>
            </a:r>
          </a:p>
        </p:txBody>
      </p:sp>
      <p:sp>
        <p:nvSpPr>
          <p:cNvPr id="4" name="灯片编号占位符 3"/>
          <p:cNvSpPr>
            <a:spLocks noGrp="1"/>
          </p:cNvSpPr>
          <p:nvPr>
            <p:ph type="sldNum" sz="quarter" idx="10"/>
          </p:nvPr>
        </p:nvSpPr>
        <p:spPr/>
        <p:txBody>
          <a:bodyPr/>
          <a:lstStyle/>
          <a:p>
            <a:fld id="{A0962FA8-AA85-4053-8547-304384BC292A}" type="slidenum">
              <a:rPr lang="zh-CN" altLang="en-US" smtClean="0"/>
              <a:pPr/>
              <a:t>1</a:t>
            </a:fld>
            <a:endParaRPr lang="zh-CN" altLang="en-US"/>
          </a:p>
        </p:txBody>
      </p:sp>
    </p:spTree>
    <p:extLst>
      <p:ext uri="{BB962C8B-B14F-4D97-AF65-F5344CB8AC3E}">
        <p14:creationId xmlns:p14="http://schemas.microsoft.com/office/powerpoint/2010/main" val="1945179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a:t>
            </a:r>
            <a:r>
              <a:rPr lang="en-US" altLang="zh-CN" baseline="0" dirty="0" smtClean="0"/>
              <a:t> the Wikipedia evidence. We first extract 107M sentences from Wikipedia by Spacy and adopt Elastic Search to index all the sentences.</a:t>
            </a:r>
          </a:p>
          <a:p>
            <a:endParaRPr lang="en-US" altLang="zh-CN" baseline="0" dirty="0" smtClean="0"/>
          </a:p>
          <a:p>
            <a:r>
              <a:rPr lang="en-US" altLang="zh-CN" baseline="0" dirty="0" smtClean="0"/>
              <a:t>For each question and choice, we select top K sentences from the whole Wikipedia. We then construct graphs for these sentences to utilize the structural information and call it </a:t>
            </a:r>
            <a:r>
              <a:rPr lang="en-US" altLang="zh-CN" baseline="0" dirty="0" smtClean="0"/>
              <a:t>Wiki-Graph</a:t>
            </a:r>
            <a:r>
              <a:rPr lang="en-US" altLang="zh-CN" baseline="0" dirty="0" smtClean="0"/>
              <a:t>. We utilize Semantic Role Labeling tools to extract predicates and arguments for each sentence. Each predicate and argument will be a node in the graph. The relations between predicates and arguments are the edges in the graph. </a:t>
            </a:r>
            <a:r>
              <a:rPr lang="en-US" altLang="zh-CN" baseline="0" dirty="0" smtClean="0"/>
              <a:t>Specifically</a:t>
            </a:r>
            <a:r>
              <a:rPr lang="en-US" altLang="zh-CN" baseline="0" dirty="0" smtClean="0"/>
              <a:t>, an edge from the subject to predicate, and an edge from the predicate to object.</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10</a:t>
            </a:fld>
            <a:endParaRPr lang="zh-CN" altLang="en-US"/>
          </a:p>
        </p:txBody>
      </p:sp>
    </p:spTree>
    <p:extLst>
      <p:ext uri="{BB962C8B-B14F-4D97-AF65-F5344CB8AC3E}">
        <p14:creationId xmlns:p14="http://schemas.microsoft.com/office/powerpoint/2010/main" val="1353576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Next,</a:t>
            </a:r>
            <a:r>
              <a:rPr lang="en-US" altLang="zh-CN" baseline="0" dirty="0" smtClean="0"/>
              <a:t> we will introduce the graph-based reasoning part.</a:t>
            </a:r>
          </a:p>
          <a:p>
            <a:endParaRPr lang="en-US" altLang="zh-CN" baseline="0" dirty="0" smtClean="0"/>
          </a:p>
          <a:p>
            <a:r>
              <a:rPr lang="en-US" altLang="zh-CN" baseline="0" dirty="0" smtClean="0"/>
              <a:t>Our baseline is shown in the figure. We concatenate </a:t>
            </a:r>
            <a:r>
              <a:rPr lang="en-US" altLang="zh-CN" baseline="0" dirty="0" err="1" smtClean="0"/>
              <a:t>ConceptNet</a:t>
            </a:r>
            <a:r>
              <a:rPr lang="en-US" altLang="zh-CN" baseline="0" dirty="0" smtClean="0"/>
              <a:t> evidence, Wikipedia Evidence, Question and Choice, then utilize </a:t>
            </a:r>
            <a:r>
              <a:rPr lang="en-US" altLang="zh-CN" baseline="0" dirty="0" err="1" smtClean="0"/>
              <a:t>XLNet</a:t>
            </a:r>
            <a:r>
              <a:rPr lang="en-US" altLang="zh-CN" baseline="0" dirty="0" smtClean="0"/>
              <a:t> to get the representation and adopt the representation of CLS to get a score for each choice. Finally, we select the choice with the highest score as the predicted answer.</a:t>
            </a:r>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11</a:t>
            </a:fld>
            <a:endParaRPr lang="zh-CN" altLang="en-US"/>
          </a:p>
        </p:txBody>
      </p:sp>
    </p:spTree>
    <p:extLst>
      <p:ext uri="{BB962C8B-B14F-4D97-AF65-F5344CB8AC3E}">
        <p14:creationId xmlns:p14="http://schemas.microsoft.com/office/powerpoint/2010/main" val="398437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the graph-based reasoning part. We propose two reasonin</a:t>
            </a:r>
            <a:r>
              <a:rPr lang="en-US" altLang="zh-CN" baseline="0" dirty="0" smtClean="0"/>
              <a:t>g modules. Graph-based Contextual Representation Learning module to reorder the evidence to re-define the distance between words , and a graph-based inference module which first utilizes GCN to obtain node representations, and then adopts graph attention to aggregate nodes to infer final answers.</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12</a:t>
            </a:fld>
            <a:endParaRPr lang="zh-CN" altLang="en-US"/>
          </a:p>
        </p:txBody>
      </p:sp>
    </p:spTree>
    <p:extLst>
      <p:ext uri="{BB962C8B-B14F-4D97-AF65-F5344CB8AC3E}">
        <p14:creationId xmlns:p14="http://schemas.microsoft.com/office/powerpoint/2010/main" val="1016558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the first module, we try</a:t>
            </a:r>
            <a:r>
              <a:rPr lang="en-US" altLang="zh-CN" baseline="0" dirty="0" smtClean="0"/>
              <a:t> to learn better word token representations. We know that </a:t>
            </a:r>
            <a:r>
              <a:rPr lang="en-US" altLang="zh-CN" baseline="0" dirty="0" err="1" smtClean="0"/>
              <a:t>XLNet</a:t>
            </a:r>
            <a:r>
              <a:rPr lang="en-US" altLang="zh-CN" baseline="0" dirty="0" smtClean="0"/>
              <a:t> utilizes relative position to learn word representations. In our module, the motivation is that words with </a:t>
            </a:r>
            <a:r>
              <a:rPr lang="en-US" altLang="zh-CN" baseline="0" dirty="0" smtClean="0"/>
              <a:t>similar semantics </a:t>
            </a:r>
            <a:r>
              <a:rPr lang="en-US" altLang="zh-CN" baseline="0" dirty="0" smtClean="0"/>
              <a:t>should be put </a:t>
            </a:r>
            <a:r>
              <a:rPr lang="en-US" altLang="zh-CN" baseline="0" dirty="0" smtClean="0"/>
              <a:t>much </a:t>
            </a:r>
            <a:r>
              <a:rPr lang="en-US" altLang="zh-CN" baseline="0" dirty="0" smtClean="0"/>
              <a:t>closer.</a:t>
            </a:r>
          </a:p>
          <a:p>
            <a:endParaRPr lang="en-US" altLang="zh-CN" baseline="0" dirty="0" smtClean="0"/>
          </a:p>
          <a:p>
            <a:r>
              <a:rPr lang="en-US" altLang="zh-CN" baseline="0" dirty="0" smtClean="0"/>
              <a:t>In order to achieve this goal, we utilize topology sort to get a sequence of evidence on the constructed graphs to reorder the evidence.</a:t>
            </a:r>
          </a:p>
          <a:p>
            <a:endParaRPr lang="en-US" altLang="zh-CN" baseline="0" dirty="0" smtClean="0"/>
          </a:p>
          <a:p>
            <a:r>
              <a:rPr lang="en-US" altLang="zh-CN" baseline="0" dirty="0" smtClean="0"/>
              <a:t>For the Concept-Graph, we just run topology sort algorithm to re-order the evidence. We first start with the node which has no </a:t>
            </a:r>
            <a:r>
              <a:rPr lang="en-US" altLang="zh-CN" baseline="0" dirty="0" smtClean="0"/>
              <a:t>edges pointing to them. then </a:t>
            </a:r>
            <a:r>
              <a:rPr lang="en-US" altLang="zh-CN" baseline="0" dirty="0" smtClean="0"/>
              <a:t>we perform DFS recursively to get the evidence sequence.</a:t>
            </a:r>
          </a:p>
          <a:p>
            <a:endParaRPr lang="en-US" altLang="zh-CN" dirty="0" smtClean="0"/>
          </a:p>
          <a:p>
            <a:r>
              <a:rPr lang="en-US" altLang="zh-CN" dirty="0" smtClean="0"/>
              <a:t>For</a:t>
            </a:r>
            <a:r>
              <a:rPr lang="en-US" altLang="zh-CN" baseline="0" dirty="0" smtClean="0"/>
              <a:t> Wikipedia evidence, we construct a sentence graph according to Wiki-Graph. Specifically, for two sentences A and B, and two nodes </a:t>
            </a:r>
            <a:r>
              <a:rPr lang="en-US" altLang="zh-CN" baseline="0" dirty="0" err="1" smtClean="0"/>
              <a:t>n_i</a:t>
            </a:r>
            <a:r>
              <a:rPr lang="en-US" altLang="zh-CN" baseline="0" dirty="0" smtClean="0"/>
              <a:t> and </a:t>
            </a:r>
            <a:r>
              <a:rPr lang="en-US" altLang="zh-CN" baseline="0" dirty="0" err="1" smtClean="0"/>
              <a:t>n_j</a:t>
            </a:r>
            <a:r>
              <a:rPr lang="en-US" altLang="zh-CN" baseline="0" dirty="0" smtClean="0"/>
              <a:t> in Wiki-Graph </a:t>
            </a:r>
            <a:r>
              <a:rPr lang="en-US" altLang="zh-CN" baseline="0" dirty="0" smtClean="0"/>
              <a:t>with constraints </a:t>
            </a:r>
            <a:r>
              <a:rPr lang="en-US" altLang="zh-CN" baseline="0" dirty="0" err="1" smtClean="0"/>
              <a:t>n_i</a:t>
            </a:r>
            <a:r>
              <a:rPr lang="en-US" altLang="zh-CN" baseline="0" dirty="0" smtClean="0"/>
              <a:t> is in A and </a:t>
            </a:r>
            <a:r>
              <a:rPr lang="en-US" altLang="zh-CN" baseline="0" dirty="0" err="1" smtClean="0"/>
              <a:t>n_j</a:t>
            </a:r>
            <a:r>
              <a:rPr lang="en-US" altLang="zh-CN" baseline="0" dirty="0" smtClean="0"/>
              <a:t> is in B. If there is an edge from </a:t>
            </a:r>
            <a:r>
              <a:rPr lang="en-US" altLang="zh-CN" baseline="0" dirty="0" err="1" smtClean="0"/>
              <a:t>n_i</a:t>
            </a:r>
            <a:r>
              <a:rPr lang="en-US" altLang="zh-CN" baseline="0" dirty="0" smtClean="0"/>
              <a:t> to </a:t>
            </a:r>
            <a:r>
              <a:rPr lang="en-US" altLang="zh-CN" baseline="0" dirty="0" err="1" smtClean="0"/>
              <a:t>n_j</a:t>
            </a:r>
            <a:r>
              <a:rPr lang="en-US" altLang="zh-CN" baseline="0" dirty="0" smtClean="0"/>
              <a:t>, we will add an edge from A to B.</a:t>
            </a:r>
          </a:p>
          <a:p>
            <a:r>
              <a:rPr lang="en-US" altLang="zh-CN" baseline="0" dirty="0" smtClean="0"/>
              <a:t>Then we will perform topology sort on the constructed sentence graph to get the re-ordered evidence sequence.</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13</a:t>
            </a:fld>
            <a:endParaRPr lang="zh-CN" altLang="en-US"/>
          </a:p>
        </p:txBody>
      </p:sp>
    </p:spTree>
    <p:extLst>
      <p:ext uri="{BB962C8B-B14F-4D97-AF65-F5344CB8AC3E}">
        <p14:creationId xmlns:p14="http://schemas.microsoft.com/office/powerpoint/2010/main" val="339060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 perform</a:t>
            </a:r>
            <a:r>
              <a:rPr lang="en-US" altLang="zh-CN" baseline="0" dirty="0" smtClean="0"/>
              <a:t>ing topology sort on </a:t>
            </a:r>
            <a:r>
              <a:rPr lang="en-US" altLang="zh-CN" baseline="0" dirty="0" err="1" smtClean="0"/>
              <a:t>ConceptNet</a:t>
            </a:r>
            <a:r>
              <a:rPr lang="en-US" altLang="zh-CN" baseline="0" dirty="0" smtClean="0"/>
              <a:t> and Wikipedia evidence, the input in our baseline will be converted to </a:t>
            </a:r>
            <a:r>
              <a:rPr lang="en-US" altLang="zh-CN" baseline="0" dirty="0" err="1" smtClean="0"/>
              <a:t>Reodered</a:t>
            </a:r>
            <a:r>
              <a:rPr lang="en-US" altLang="zh-CN" baseline="0" dirty="0" smtClean="0"/>
              <a:t> </a:t>
            </a:r>
            <a:r>
              <a:rPr lang="en-US" altLang="zh-CN" baseline="0" dirty="0" err="1" smtClean="0"/>
              <a:t>ConceptNet</a:t>
            </a:r>
            <a:r>
              <a:rPr lang="en-US" altLang="zh-CN" baseline="0" dirty="0" smtClean="0"/>
              <a:t> evidence, </a:t>
            </a:r>
            <a:r>
              <a:rPr lang="en-US" altLang="zh-CN" baseline="0" dirty="0" err="1" smtClean="0"/>
              <a:t>Reodereded</a:t>
            </a:r>
            <a:r>
              <a:rPr lang="en-US" altLang="zh-CN" baseline="0" dirty="0" smtClean="0"/>
              <a:t> Wikipedia Evidence , question and choice.</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14</a:t>
            </a:fld>
            <a:endParaRPr lang="zh-CN" altLang="en-US"/>
          </a:p>
        </p:txBody>
      </p:sp>
    </p:spTree>
    <p:extLst>
      <p:ext uri="{BB962C8B-B14F-4D97-AF65-F5344CB8AC3E}">
        <p14:creationId xmlns:p14="http://schemas.microsoft.com/office/powerpoint/2010/main" val="3798849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the graph-based inference module, we adopt GCN to learn node representations</a:t>
            </a:r>
            <a:r>
              <a:rPr lang="en-US" altLang="zh-CN" baseline="0" dirty="0" smtClean="0"/>
              <a:t> for Concept-Graph and Wiki-Graph. The representation for each node is initialized with the average of token </a:t>
            </a:r>
            <a:r>
              <a:rPr lang="en-US" altLang="zh-CN" baseline="0" dirty="0" err="1" smtClean="0"/>
              <a:t>embeddings</a:t>
            </a:r>
            <a:r>
              <a:rPr lang="en-US" altLang="zh-CN" baseline="0" dirty="0" smtClean="0"/>
              <a:t> given by </a:t>
            </a:r>
            <a:r>
              <a:rPr lang="en-US" altLang="zh-CN" baseline="0" dirty="0" err="1" smtClean="0"/>
              <a:t>XLNet</a:t>
            </a:r>
            <a:r>
              <a:rPr lang="en-US" altLang="zh-CN" baseline="0" dirty="0" smtClean="0"/>
              <a:t>.</a:t>
            </a:r>
          </a:p>
          <a:p>
            <a:endParaRPr lang="en-US" altLang="zh-CN" baseline="0" dirty="0" smtClean="0"/>
          </a:p>
          <a:p>
            <a:r>
              <a:rPr lang="en-US" altLang="zh-CN" baseline="0" dirty="0" smtClean="0"/>
              <a:t>Finally, we utilize graph attention between &lt;</a:t>
            </a:r>
            <a:r>
              <a:rPr lang="en-US" altLang="zh-CN" baseline="0" dirty="0" err="1" smtClean="0"/>
              <a:t>cls</a:t>
            </a:r>
            <a:r>
              <a:rPr lang="en-US" altLang="zh-CN" baseline="0" dirty="0" smtClean="0"/>
              <a:t>&gt; representations and graph nodes to </a:t>
            </a:r>
            <a:r>
              <a:rPr lang="en-US" altLang="zh-CN" dirty="0" smtClean="0"/>
              <a:t>aggregate graph information for inferences.</a:t>
            </a:r>
            <a:endParaRPr lang="en-US" altLang="zh-CN"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15</a:t>
            </a:fld>
            <a:endParaRPr lang="zh-CN" altLang="en-US"/>
          </a:p>
        </p:txBody>
      </p:sp>
    </p:spTree>
    <p:extLst>
      <p:ext uri="{BB962C8B-B14F-4D97-AF65-F5344CB8AC3E}">
        <p14:creationId xmlns:p14="http://schemas.microsoft.com/office/powerpoint/2010/main" val="1247359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the experiments,</a:t>
            </a:r>
            <a:r>
              <a:rPr lang="en-US" altLang="zh-CN" baseline="0" dirty="0" smtClean="0"/>
              <a:t> we utilize the </a:t>
            </a:r>
            <a:r>
              <a:rPr lang="en-US" altLang="zh-CN" baseline="0" dirty="0" err="1" smtClean="0"/>
              <a:t>CommonsenseQA</a:t>
            </a:r>
            <a:r>
              <a:rPr lang="en-US" altLang="zh-CN" baseline="0" dirty="0" smtClean="0"/>
              <a:t> dataset to verify our ideas. There are more than 9 thousand instances in the training set and about 1 thousand instances in the  dev and test set. </a:t>
            </a:r>
          </a:p>
          <a:p>
            <a:endParaRPr lang="en-US" altLang="zh-CN" baseline="0" dirty="0" smtClean="0"/>
          </a:p>
          <a:p>
            <a:r>
              <a:rPr lang="en-US" altLang="zh-CN" baseline="0" dirty="0" smtClean="0"/>
              <a:t>In our model, we utilize </a:t>
            </a:r>
            <a:r>
              <a:rPr lang="en-US" altLang="zh-CN" baseline="0" dirty="0" err="1" smtClean="0"/>
              <a:t>XLNet</a:t>
            </a:r>
            <a:r>
              <a:rPr lang="en-US" altLang="zh-CN" baseline="0" dirty="0" smtClean="0"/>
              <a:t> as the pre-trained model and perform experiments. </a:t>
            </a:r>
          </a:p>
          <a:p>
            <a:endParaRPr lang="en-US" altLang="zh-CN" baseline="0" dirty="0" smtClean="0"/>
          </a:p>
          <a:p>
            <a:r>
              <a:rPr lang="en-US" altLang="zh-CN" baseline="0" dirty="0" smtClean="0"/>
              <a:t>The results are shown in the table, we can see that our model can get the best result on the dev and test dataset. We </a:t>
            </a:r>
            <a:r>
              <a:rPr lang="en-US" altLang="zh-CN" baseline="0" dirty="0" smtClean="0"/>
              <a:t>classify </a:t>
            </a:r>
            <a:r>
              <a:rPr lang="en-US" altLang="zh-CN" baseline="0" dirty="0" smtClean="0"/>
              <a:t>the methods into 4 categories from the leaderboard, including models with no description, models only use pre-trained language model and models which use structural or unstructured knowledge.</a:t>
            </a:r>
          </a:p>
          <a:p>
            <a:endParaRPr lang="en-US" altLang="zh-CN" dirty="0" smtClean="0"/>
          </a:p>
          <a:p>
            <a:r>
              <a:rPr lang="en-US" altLang="zh-CN" dirty="0" smtClean="0"/>
              <a:t>In the following</a:t>
            </a:r>
            <a:r>
              <a:rPr lang="en-US" altLang="zh-CN" baseline="0" dirty="0" smtClean="0"/>
              <a:t> slides, we will dive into our model and see the effects.</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16</a:t>
            </a:fld>
            <a:endParaRPr lang="zh-CN" altLang="en-US"/>
          </a:p>
        </p:txBody>
      </p:sp>
    </p:spTree>
    <p:extLst>
      <p:ext uri="{BB962C8B-B14F-4D97-AF65-F5344CB8AC3E}">
        <p14:creationId xmlns:p14="http://schemas.microsoft.com/office/powerpoint/2010/main" val="1099614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perform</a:t>
            </a:r>
            <a:r>
              <a:rPr lang="en-US" altLang="zh-CN" baseline="0" dirty="0" smtClean="0"/>
              <a:t> ablation studies to see the effect of different knowledge sources and reasoning modules. We first perform experiments on knowledge sources, None represents we do not use any external knowledge. From the results, we can see that by adding each source, our model can get better results than the baseline. Combing both sources will lead to better results. The results verify the effectiveness of our motivation.</a:t>
            </a:r>
          </a:p>
          <a:p>
            <a:endParaRPr lang="en-US" altLang="zh-CN" baseline="0" dirty="0" smtClean="0"/>
          </a:p>
          <a:p>
            <a:r>
              <a:rPr lang="en-US" altLang="zh-CN" baseline="0" dirty="0" smtClean="0"/>
              <a:t>We then dive into two reasoning modules, namely, the topology sort algorithm and the graph inference module. From the results we can see that each </a:t>
            </a:r>
            <a:r>
              <a:rPr lang="en-US" altLang="zh-CN" baseline="0" dirty="0" smtClean="0"/>
              <a:t>reasoning module </a:t>
            </a:r>
            <a:r>
              <a:rPr lang="en-US" altLang="zh-CN" baseline="0" dirty="0" smtClean="0"/>
              <a:t>can lead to improvements and combing them will lead to better results.</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17</a:t>
            </a:fld>
            <a:endParaRPr lang="zh-CN" altLang="en-US"/>
          </a:p>
        </p:txBody>
      </p:sp>
    </p:spTree>
    <p:extLst>
      <p:ext uri="{BB962C8B-B14F-4D97-AF65-F5344CB8AC3E}">
        <p14:creationId xmlns:p14="http://schemas.microsoft.com/office/powerpoint/2010/main" val="366874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a:t>
            </a:r>
            <a:r>
              <a:rPr lang="en-US" altLang="zh-CN" baseline="0" dirty="0" smtClean="0"/>
              <a:t> show a case to show how our model can get the right answer. The question is “</a:t>
            </a:r>
            <a:r>
              <a:rPr lang="en-US" altLang="zh-CN" dirty="0" smtClean="0"/>
              <a:t>Animals who have hair and don’t lay eggs are what?</a:t>
            </a:r>
          </a:p>
          <a:p>
            <a:r>
              <a:rPr lang="en-US" altLang="zh-CN" baseline="0" dirty="0" smtClean="0"/>
              <a:t>” and the right answer is “mammal”. We obtain the attention and plot it in the figure. The first three nodes are from Concept-Graph and the last three nodes are from Wiki-Graph. We can see that our model gives higher attention to nodes like “mammals is a kind of animals”, “very few mammals”, “laying eggs”. By combining both evidence, our model can select the right answer.</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18</a:t>
            </a:fld>
            <a:endParaRPr lang="zh-CN" altLang="en-US"/>
          </a:p>
        </p:txBody>
      </p:sp>
    </p:spTree>
    <p:extLst>
      <p:ext uri="{BB962C8B-B14F-4D97-AF65-F5344CB8AC3E}">
        <p14:creationId xmlns:p14="http://schemas.microsoft.com/office/powerpoint/2010/main" val="314503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Then</a:t>
            </a:r>
            <a:r>
              <a:rPr lang="en-US" altLang="zh-CN" baseline="0" dirty="0" smtClean="0"/>
              <a:t> we give some error analysis on 50 error cases. We classify the errors into 3 categories. There are 10 instances which do not have enough evidence in the knowledge sources, the first </a:t>
            </a:r>
            <a:r>
              <a:rPr lang="en-US" altLang="zh-CN" baseline="0" dirty="0" smtClean="0"/>
              <a:t>line </a:t>
            </a:r>
            <a:r>
              <a:rPr lang="en-US" altLang="zh-CN" baseline="0" dirty="0" smtClean="0"/>
              <a:t>in the table is an example. The question and choice do not retrieve enough evidence from the sources and get the wrong answer. </a:t>
            </a:r>
          </a:p>
          <a:p>
            <a:endParaRPr lang="en-US" altLang="zh-CN" baseline="0" dirty="0" smtClean="0"/>
          </a:p>
          <a:p>
            <a:r>
              <a:rPr lang="en-US" altLang="zh-CN" baseline="0" dirty="0" smtClean="0"/>
              <a:t>There are 38 instances which have enough evidence but the evidence is too similar to distinguish since the choices are similar to each other. The second </a:t>
            </a:r>
            <a:r>
              <a:rPr lang="en-US" altLang="zh-CN" baseline="0" dirty="0" smtClean="0"/>
              <a:t>line </a:t>
            </a:r>
            <a:r>
              <a:rPr lang="en-US" altLang="zh-CN" baseline="0" dirty="0" smtClean="0"/>
              <a:t>in the table shows a case. The choices injury and wound are similar and it is hard to distinguish them. More evidence should be added to get the right answer.</a:t>
            </a:r>
          </a:p>
          <a:p>
            <a:endParaRPr lang="en-US" altLang="zh-CN" baseline="0" dirty="0" smtClean="0"/>
          </a:p>
          <a:p>
            <a:r>
              <a:rPr lang="en-US" altLang="zh-CN" baseline="0" dirty="0" smtClean="0"/>
              <a:t>Also, we observe some dataset noise, there are some instances which have the same two choices and it will mislead the model.</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19</a:t>
            </a:fld>
            <a:endParaRPr lang="zh-CN" altLang="en-US"/>
          </a:p>
        </p:txBody>
      </p:sp>
    </p:spTree>
    <p:extLst>
      <p:ext uri="{BB962C8B-B14F-4D97-AF65-F5344CB8AC3E}">
        <p14:creationId xmlns:p14="http://schemas.microsoft.com/office/powerpoint/2010/main" val="375516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 will introduce our</a:t>
            </a:r>
            <a:r>
              <a:rPr lang="en-US" altLang="zh-CN" baseline="0" dirty="0" smtClean="0"/>
              <a:t> work as follows: I will first give the </a:t>
            </a:r>
            <a:r>
              <a:rPr lang="en-US" altLang="zh-CN" baseline="0" dirty="0" smtClean="0"/>
              <a:t>problem and </a:t>
            </a:r>
            <a:r>
              <a:rPr lang="en-US" altLang="zh-CN" baseline="0" dirty="0" smtClean="0"/>
              <a:t>then introduce some related works. We will then give an example to show our motivation and propose a framework to tackle the problem. Then, we will give some experiment results and analyses.  Finally, we will give the conclusion.</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2</a:t>
            </a:fld>
            <a:endParaRPr lang="zh-CN" altLang="en-US"/>
          </a:p>
        </p:txBody>
      </p:sp>
    </p:spTree>
    <p:extLst>
      <p:ext uri="{BB962C8B-B14F-4D97-AF65-F5344CB8AC3E}">
        <p14:creationId xmlns:p14="http://schemas.microsoft.com/office/powerpoint/2010/main" val="542154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Finally,</a:t>
            </a:r>
            <a:r>
              <a:rPr lang="en-US" altLang="zh-CN" baseline="0" dirty="0" smtClean="0"/>
              <a:t> we give the conclusion. </a:t>
            </a:r>
            <a:r>
              <a:rPr lang="en-US" altLang="zh-CN" sz="1200" dirty="0" smtClean="0"/>
              <a:t>We propose an approach consisting of knowledge extraction and graph-based reasoning for </a:t>
            </a:r>
            <a:r>
              <a:rPr lang="en-US" altLang="zh-CN" sz="1200" dirty="0" err="1" smtClean="0"/>
              <a:t>commonsenseqa</a:t>
            </a:r>
            <a:r>
              <a:rPr lang="en-US" altLang="zh-CN" sz="1200" dirty="0" smtClean="0"/>
              <a:t> question answering problems.</a:t>
            </a:r>
          </a:p>
          <a:p>
            <a:r>
              <a:rPr lang="en-US" altLang="zh-CN" sz="1200" dirty="0" smtClean="0"/>
              <a:t>And we think</a:t>
            </a:r>
            <a:r>
              <a:rPr lang="en-US" altLang="zh-CN" sz="1200" baseline="0" dirty="0" smtClean="0"/>
              <a:t> our approach has a broader range of application. </a:t>
            </a:r>
            <a:r>
              <a:rPr lang="en-US" altLang="zh-CN" sz="1200" dirty="0" smtClean="0"/>
              <a:t>By selecting appropriate knowledge,  our method can be applied to other commonsense tasks like </a:t>
            </a:r>
            <a:r>
              <a:rPr lang="en-US" altLang="zh-CN" sz="1200" dirty="0" err="1" smtClean="0"/>
              <a:t>CosmosQA</a:t>
            </a:r>
            <a:r>
              <a:rPr lang="en-US" altLang="zh-CN" sz="1200" dirty="0" smtClean="0"/>
              <a:t>, </a:t>
            </a:r>
            <a:r>
              <a:rPr lang="en-US" altLang="zh-CN" sz="1200" dirty="0" err="1" smtClean="0"/>
              <a:t>PhysicalIQA</a:t>
            </a:r>
            <a:r>
              <a:rPr lang="en-US" altLang="zh-CN" sz="1200" dirty="0" smtClean="0"/>
              <a:t>, </a:t>
            </a:r>
            <a:r>
              <a:rPr lang="en-US" altLang="zh-CN" sz="1200" dirty="0" err="1" smtClean="0"/>
              <a:t>SocialIQA</a:t>
            </a:r>
            <a:r>
              <a:rPr lang="en-US" altLang="zh-CN" sz="1200" dirty="0" smtClean="0"/>
              <a:t>, etc. </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20</a:t>
            </a:fld>
            <a:endParaRPr lang="zh-CN" altLang="en-US"/>
          </a:p>
        </p:txBody>
      </p:sp>
    </p:spTree>
    <p:extLst>
      <p:ext uri="{BB962C8B-B14F-4D97-AF65-F5344CB8AC3E}">
        <p14:creationId xmlns:p14="http://schemas.microsoft.com/office/powerpoint/2010/main" val="3274678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Thanks for your attention and time. If you</a:t>
            </a:r>
            <a:r>
              <a:rPr lang="en-US" altLang="zh-CN" baseline="0" dirty="0" smtClean="0"/>
              <a:t> have any questions, please contact us. Our emails are listed as follows, Thank you!</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21</a:t>
            </a:fld>
            <a:endParaRPr lang="zh-CN" altLang="en-US"/>
          </a:p>
        </p:txBody>
      </p:sp>
    </p:spTree>
    <p:extLst>
      <p:ext uri="{BB962C8B-B14F-4D97-AF65-F5344CB8AC3E}">
        <p14:creationId xmlns:p14="http://schemas.microsoft.com/office/powerpoint/2010/main" val="759715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commonsense question answering problem aims to answer questions about everyday life. When dealing with these problems, we need to utilize our background knowledge and perform reasoning to make inferences.</a:t>
            </a:r>
          </a:p>
          <a:p>
            <a:r>
              <a:rPr lang="en-US" altLang="zh-CN" baseline="0" dirty="0" smtClean="0"/>
              <a:t>One of the question format is multiple-choice format. Given a question and several choices, the goal is to select </a:t>
            </a:r>
            <a:r>
              <a:rPr lang="en-US" altLang="zh-CN" baseline="0" dirty="0" smtClean="0"/>
              <a:t>one </a:t>
            </a:r>
            <a:r>
              <a:rPr lang="en-US" altLang="zh-CN" baseline="0" dirty="0" smtClean="0"/>
              <a:t>choice that answers the question best.</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3</a:t>
            </a:fld>
            <a:endParaRPr lang="zh-CN" altLang="en-US"/>
          </a:p>
        </p:txBody>
      </p:sp>
    </p:spTree>
    <p:extLst>
      <p:ext uri="{BB962C8B-B14F-4D97-AF65-F5344CB8AC3E}">
        <p14:creationId xmlns:p14="http://schemas.microsoft.com/office/powerpoint/2010/main" val="3059522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There</a:t>
            </a:r>
            <a:r>
              <a:rPr lang="en-US" altLang="zh-CN" baseline="0" dirty="0" smtClean="0"/>
              <a:t> are many related works aiming to tackle this problem. We classify them into four categories.</a:t>
            </a:r>
          </a:p>
          <a:p>
            <a:endParaRPr lang="en-US" altLang="zh-CN" baseline="0" dirty="0" smtClean="0"/>
          </a:p>
          <a:p>
            <a:r>
              <a:rPr lang="en-US" altLang="zh-CN" baseline="0" dirty="0" smtClean="0"/>
              <a:t>The first category is utilizing pre-trained models such as BERT, </a:t>
            </a:r>
            <a:r>
              <a:rPr lang="en-US" altLang="zh-CN" baseline="0" dirty="0" err="1" smtClean="0"/>
              <a:t>RoBERTa</a:t>
            </a:r>
            <a:r>
              <a:rPr lang="en-US" altLang="zh-CN" baseline="0" dirty="0" smtClean="0"/>
              <a:t>  to get representations of input and get scores for each choice.</a:t>
            </a:r>
          </a:p>
          <a:p>
            <a:endParaRPr lang="en-US" altLang="zh-CN" baseline="0" dirty="0" smtClean="0"/>
          </a:p>
          <a:p>
            <a:r>
              <a:rPr lang="en-US" altLang="zh-CN" baseline="0" dirty="0" smtClean="0"/>
              <a:t>The second category tries to f</a:t>
            </a:r>
            <a:r>
              <a:rPr lang="en-US" altLang="zh-CN" dirty="0" smtClean="0"/>
              <a:t>ine-tune pre-trained models on commonsense corpus like OMCS, and then fine-tune models on the target task.</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4</a:t>
            </a:fld>
            <a:endParaRPr lang="zh-CN" altLang="en-US"/>
          </a:p>
        </p:txBody>
      </p:sp>
    </p:spTree>
    <p:extLst>
      <p:ext uri="{BB962C8B-B14F-4D97-AF65-F5344CB8AC3E}">
        <p14:creationId xmlns:p14="http://schemas.microsoft.com/office/powerpoint/2010/main" val="822561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third</a:t>
            </a:r>
            <a:r>
              <a:rPr lang="en-US" altLang="zh-CN" baseline="0" dirty="0" smtClean="0"/>
              <a:t> category tries to add external knowledge to explain the process we select the right answer. For the given question and right choice, the reason why we select the choice is </a:t>
            </a:r>
            <a:r>
              <a:rPr lang="en-US" altLang="zh-CN" baseline="0" dirty="0" smtClean="0"/>
              <a:t>given by humans. </a:t>
            </a:r>
            <a:r>
              <a:rPr lang="en-US" altLang="zh-CN" baseline="0" dirty="0" smtClean="0"/>
              <a:t>This method is time-consuming and hard to scale to other problems.</a:t>
            </a:r>
          </a:p>
          <a:p>
            <a:endParaRPr lang="en-US" altLang="zh-CN" baseline="0" dirty="0" smtClean="0"/>
          </a:p>
          <a:p>
            <a:r>
              <a:rPr lang="en-US" altLang="zh-CN" baseline="0" dirty="0" smtClean="0"/>
              <a:t>The last category tries to add structural knowledge like </a:t>
            </a:r>
            <a:r>
              <a:rPr lang="en-US" altLang="zh-CN" baseline="0" dirty="0" err="1" smtClean="0"/>
              <a:t>ConceptNet</a:t>
            </a:r>
            <a:r>
              <a:rPr lang="en-US" altLang="zh-CN" baseline="0" dirty="0" smtClean="0"/>
              <a:t> or unstructured knowledge Wikipedia to help resolve the problem. For example, </a:t>
            </a:r>
            <a:r>
              <a:rPr lang="en-US" altLang="zh-CN" baseline="0" dirty="0" err="1" smtClean="0"/>
              <a:t>KagNet</a:t>
            </a:r>
            <a:r>
              <a:rPr lang="en-US" altLang="zh-CN" baseline="0" dirty="0" smtClean="0"/>
              <a:t> in EMNLP 2019 tries to extract sub-graph from </a:t>
            </a:r>
            <a:r>
              <a:rPr lang="en-US" altLang="zh-CN" baseline="0" dirty="0" err="1" smtClean="0"/>
              <a:t>ConceptNet</a:t>
            </a:r>
            <a:r>
              <a:rPr lang="en-US" altLang="zh-CN" baseline="0" dirty="0" smtClean="0"/>
              <a:t> and utilize the path in the graph to make inferences.</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5</a:t>
            </a:fld>
            <a:endParaRPr lang="zh-CN" altLang="en-US"/>
          </a:p>
        </p:txBody>
      </p:sp>
    </p:spTree>
    <p:extLst>
      <p:ext uri="{BB962C8B-B14F-4D97-AF65-F5344CB8AC3E}">
        <p14:creationId xmlns:p14="http://schemas.microsoft.com/office/powerpoint/2010/main" val="861488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Motivated</a:t>
            </a:r>
            <a:r>
              <a:rPr lang="en-US" altLang="zh-CN" baseline="0" dirty="0" smtClean="0"/>
              <a:t> by the former works, we observe that heterogeneous knowledge sources are both necessary for commonsense question answering. Structural knowledge are in high quality and unstructured knowledge have a high coverage. We will give one example to show why we should use both sources. </a:t>
            </a:r>
          </a:p>
          <a:p>
            <a:endParaRPr lang="en-US" altLang="zh-CN" baseline="0" dirty="0" smtClean="0"/>
          </a:p>
          <a:p>
            <a:r>
              <a:rPr lang="en-US" altLang="zh-CN" baseline="0" dirty="0" smtClean="0"/>
              <a:t>The question is “What do people typically do while playing guitar?” The words in blue are entities in the question and the words in red are the choices. From the evidence </a:t>
            </a:r>
            <a:r>
              <a:rPr lang="en-US" altLang="zh-CN" baseline="0" dirty="0" smtClean="0"/>
              <a:t>in </a:t>
            </a:r>
            <a:r>
              <a:rPr lang="en-US" altLang="zh-CN" baseline="0" dirty="0" err="1" smtClean="0"/>
              <a:t>ConcepNet</a:t>
            </a:r>
            <a:r>
              <a:rPr lang="en-US" altLang="zh-CN" baseline="0" dirty="0" smtClean="0"/>
              <a:t>, we can see that we can easily pick out choices “cry” and “singing”. But we can’t decide which one is correct. From the evidence </a:t>
            </a:r>
            <a:r>
              <a:rPr lang="en-US" altLang="zh-CN" baseline="0" dirty="0" smtClean="0"/>
              <a:t>in </a:t>
            </a:r>
            <a:r>
              <a:rPr lang="en-US" altLang="zh-CN" baseline="0" dirty="0" smtClean="0"/>
              <a:t>Wikipedia, we can select the choices “singing” and “making music”, but we can’t decide the answer either. By combing the knowledge from </a:t>
            </a:r>
            <a:r>
              <a:rPr lang="en-US" altLang="zh-CN" baseline="0" dirty="0" err="1" smtClean="0"/>
              <a:t>ConceptNet</a:t>
            </a:r>
            <a:r>
              <a:rPr lang="en-US" altLang="zh-CN" baseline="0" dirty="0" smtClean="0"/>
              <a:t> and Wikipedia, we can pick out the right answer “singing”. In this example, both knowledge can be helpful and combine them will help pick out the right answer.</a:t>
            </a:r>
          </a:p>
          <a:p>
            <a:endParaRPr lang="en-US" altLang="zh-CN" baseline="0" dirty="0" smtClean="0"/>
          </a:p>
          <a:p>
            <a:r>
              <a:rPr lang="en-US" altLang="zh-CN" baseline="0" dirty="0" smtClean="0"/>
              <a:t>In order to utilize the information of both sources, we utilize the structural and unstructured information of both sources by constructing </a:t>
            </a:r>
            <a:r>
              <a:rPr lang="en-US" altLang="zh-CN" baseline="0" dirty="0" smtClean="0"/>
              <a:t>graphs. </a:t>
            </a:r>
            <a:r>
              <a:rPr lang="en-US" altLang="zh-CN" baseline="0" dirty="0" smtClean="0"/>
              <a:t>And then we will utilize the graph to help enhance text representations. We will give more explanations in our following slides.</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6</a:t>
            </a:fld>
            <a:endParaRPr lang="zh-CN" altLang="en-US"/>
          </a:p>
        </p:txBody>
      </p:sp>
    </p:spTree>
    <p:extLst>
      <p:ext uri="{BB962C8B-B14F-4D97-AF65-F5344CB8AC3E}">
        <p14:creationId xmlns:p14="http://schemas.microsoft.com/office/powerpoint/2010/main" val="304179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t>
            </a:r>
            <a:r>
              <a:rPr lang="en-US" altLang="zh-CN" baseline="0" dirty="0" smtClean="0"/>
              <a:t> shown in the figure, o</a:t>
            </a:r>
            <a:r>
              <a:rPr lang="en-US" altLang="zh-CN" dirty="0" smtClean="0"/>
              <a:t>ur </a:t>
            </a:r>
            <a:r>
              <a:rPr lang="en-US" altLang="zh-CN" dirty="0" smtClean="0"/>
              <a:t>framework</a:t>
            </a:r>
            <a:r>
              <a:rPr lang="en-US" altLang="zh-CN" baseline="0" dirty="0" smtClean="0"/>
              <a:t> is composed of two parts: knowledge extraction and graph-based reasoning. </a:t>
            </a:r>
          </a:p>
          <a:p>
            <a:endParaRPr lang="en-US" altLang="zh-CN" baseline="0" dirty="0" smtClean="0"/>
          </a:p>
          <a:p>
            <a:r>
              <a:rPr lang="en-US" altLang="zh-CN" baseline="0" dirty="0" smtClean="0"/>
              <a:t>In the knowledge extraction part, we extract knowledge from structured knowledge like </a:t>
            </a:r>
            <a:r>
              <a:rPr lang="en-US" altLang="zh-CN" baseline="0" dirty="0" err="1" smtClean="0"/>
              <a:t>ConceptNet</a:t>
            </a:r>
            <a:r>
              <a:rPr lang="en-US" altLang="zh-CN" baseline="0" dirty="0" smtClean="0"/>
              <a:t> and unstructured knowledge </a:t>
            </a:r>
            <a:r>
              <a:rPr lang="en-US" altLang="zh-CN" baseline="0" dirty="0" smtClean="0"/>
              <a:t>like </a:t>
            </a:r>
            <a:r>
              <a:rPr lang="en-US" altLang="zh-CN" baseline="0" dirty="0" err="1" smtClean="0"/>
              <a:t>Wikipeida</a:t>
            </a:r>
            <a:r>
              <a:rPr lang="en-US" altLang="zh-CN"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In </a:t>
            </a:r>
            <a:r>
              <a:rPr lang="en-US" altLang="zh-CN" baseline="0" dirty="0" smtClean="0"/>
              <a:t>the graph-based reasoning part, we construct graphs for </a:t>
            </a:r>
            <a:r>
              <a:rPr lang="en-US" altLang="zh-CN" baseline="0" dirty="0" smtClean="0"/>
              <a:t>both knowledge sources and perform  </a:t>
            </a:r>
            <a:r>
              <a:rPr lang="en-US" altLang="zh-CN" baseline="0" dirty="0" smtClean="0"/>
              <a:t>reasoning over the graphs to infer final answers.</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7</a:t>
            </a:fld>
            <a:endParaRPr lang="zh-CN" altLang="en-US"/>
          </a:p>
        </p:txBody>
      </p:sp>
    </p:spTree>
    <p:extLst>
      <p:ext uri="{BB962C8B-B14F-4D97-AF65-F5344CB8AC3E}">
        <p14:creationId xmlns:p14="http://schemas.microsoft.com/office/powerpoint/2010/main" val="1602268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first see</a:t>
            </a:r>
            <a:r>
              <a:rPr lang="en-US" altLang="zh-CN" baseline="0" dirty="0" smtClean="0"/>
              <a:t> how we retrieve knowledge from both sources. For </a:t>
            </a:r>
            <a:r>
              <a:rPr lang="en-US" altLang="zh-CN" baseline="0" dirty="0" err="1" smtClean="0"/>
              <a:t>ConceptNet</a:t>
            </a:r>
            <a:r>
              <a:rPr lang="en-US" altLang="zh-CN" baseline="0" dirty="0" smtClean="0"/>
              <a:t>, we first extract entities (or concepts) from question and choice, then we extract the paths from question entity and choice entity in </a:t>
            </a:r>
            <a:r>
              <a:rPr lang="en-US" altLang="zh-CN" baseline="0" dirty="0" err="1" smtClean="0"/>
              <a:t>ConceptNet</a:t>
            </a:r>
            <a:r>
              <a:rPr lang="en-US" altLang="zh-CN" baseline="0" dirty="0" smtClean="0"/>
              <a:t>. In the experiments, we restrict the paths less than 3 hops. Then we construct a graph rather than use the origin </a:t>
            </a:r>
            <a:r>
              <a:rPr lang="en-US" altLang="zh-CN" baseline="0" dirty="0" err="1" smtClean="0"/>
              <a:t>ConceptNet</a:t>
            </a:r>
            <a:r>
              <a:rPr lang="en-US" altLang="zh-CN" baseline="0" dirty="0" smtClean="0"/>
              <a:t> graph and call it Concept-Graph. Each triple in </a:t>
            </a:r>
            <a:r>
              <a:rPr lang="en-US" altLang="zh-CN" baseline="0" dirty="0" err="1" smtClean="0"/>
              <a:t>ConceptNet</a:t>
            </a:r>
            <a:r>
              <a:rPr lang="en-US" altLang="zh-CN" baseline="0" dirty="0" smtClean="0"/>
              <a:t> is a node in the new graph and will be converted to natural language sentences according  to relation templates. For two nodes, if they have the same entity, we will add an edge between them. The reason </a:t>
            </a:r>
            <a:r>
              <a:rPr lang="en-US" altLang="zh-CN" baseline="0" dirty="0" smtClean="0"/>
              <a:t>why we </a:t>
            </a:r>
            <a:r>
              <a:rPr lang="en-US" altLang="zh-CN" baseline="0" dirty="0" smtClean="0"/>
              <a:t>construct a new graph is that we would like to utilize the pre-trained models to get the node representation.</a:t>
            </a:r>
          </a:p>
          <a:p>
            <a:endParaRPr lang="en-US" altLang="zh-CN" baseline="0" dirty="0" smtClean="0"/>
          </a:p>
          <a:p>
            <a:r>
              <a:rPr lang="en-US" altLang="zh-CN" dirty="0" smtClean="0"/>
              <a:t>Below is an</a:t>
            </a:r>
            <a:r>
              <a:rPr lang="en-US" altLang="zh-CN" baseline="0" dirty="0" smtClean="0"/>
              <a:t> example showing how we convert the origin graph to the </a:t>
            </a:r>
            <a:r>
              <a:rPr lang="en-US" altLang="zh-CN" baseline="0" dirty="0" smtClean="0"/>
              <a:t>constructed </a:t>
            </a:r>
            <a:r>
              <a:rPr lang="en-US" altLang="zh-CN" baseline="0" dirty="0" smtClean="0"/>
              <a:t>graph. The underlined words in Concept-Graph are the </a:t>
            </a:r>
            <a:r>
              <a:rPr lang="en-US" altLang="zh-CN" baseline="0" dirty="0" smtClean="0"/>
              <a:t>entities </a:t>
            </a:r>
            <a:r>
              <a:rPr lang="en-US" altLang="zh-CN" baseline="0" dirty="0" smtClean="0"/>
              <a:t>in </a:t>
            </a:r>
            <a:r>
              <a:rPr lang="en-US" altLang="zh-CN" baseline="0" dirty="0" err="1" smtClean="0"/>
              <a:t>ConceptNet</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8</a:t>
            </a:fld>
            <a:endParaRPr lang="zh-CN" altLang="en-US"/>
          </a:p>
        </p:txBody>
      </p:sp>
    </p:spTree>
    <p:extLst>
      <p:ext uri="{BB962C8B-B14F-4D97-AF65-F5344CB8AC3E}">
        <p14:creationId xmlns:p14="http://schemas.microsoft.com/office/powerpoint/2010/main" val="181821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ConceptNet</a:t>
            </a:r>
            <a:r>
              <a:rPr lang="en-US" altLang="zh-CN" baseline="0" dirty="0" smtClean="0"/>
              <a:t> provides the detailed templates. We show that details in the table. The first and third columns are the origin relations. The second and last column are the corresponding natural language </a:t>
            </a:r>
            <a:r>
              <a:rPr lang="en-US" altLang="zh-CN" baseline="0" dirty="0" smtClean="0"/>
              <a:t>sentences.</a:t>
            </a:r>
            <a:endParaRPr lang="zh-CN" altLang="en-US" dirty="0"/>
          </a:p>
        </p:txBody>
      </p:sp>
      <p:sp>
        <p:nvSpPr>
          <p:cNvPr id="4" name="灯片编号占位符 3"/>
          <p:cNvSpPr>
            <a:spLocks noGrp="1"/>
          </p:cNvSpPr>
          <p:nvPr>
            <p:ph type="sldNum" sz="quarter" idx="10"/>
          </p:nvPr>
        </p:nvSpPr>
        <p:spPr/>
        <p:txBody>
          <a:bodyPr/>
          <a:lstStyle/>
          <a:p>
            <a:fld id="{BD911D60-9DC1-47F3-B777-41CF4FE375C1}" type="slidenum">
              <a:rPr lang="zh-CN" altLang="en-US" smtClean="0"/>
              <a:pPr/>
              <a:t>9</a:t>
            </a:fld>
            <a:endParaRPr lang="zh-CN" altLang="en-US"/>
          </a:p>
        </p:txBody>
      </p:sp>
    </p:spTree>
    <p:extLst>
      <p:ext uri="{BB962C8B-B14F-4D97-AF65-F5344CB8AC3E}">
        <p14:creationId xmlns:p14="http://schemas.microsoft.com/office/powerpoint/2010/main" val="668218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248163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151023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105123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Picture 7" descr="B-1"/>
          <p:cNvPicPr>
            <a:picLocks noChangeAspect="1" noChangeArrowheads="1"/>
          </p:cNvPicPr>
          <p:nvPr userDrawn="1"/>
        </p:nvPicPr>
        <p:blipFill>
          <a:blip r:embed="rId2" cstate="print"/>
          <a:srcRect/>
          <a:stretch>
            <a:fillRect/>
          </a:stretch>
        </p:blipFill>
        <p:spPr bwMode="auto">
          <a:xfrm>
            <a:off x="0" y="1588"/>
            <a:ext cx="9144000" cy="6856412"/>
          </a:xfrm>
          <a:prstGeom prst="rect">
            <a:avLst/>
          </a:prstGeom>
          <a:noFill/>
          <a:ln w="9525">
            <a:noFill/>
            <a:miter lim="800000"/>
            <a:headEnd/>
            <a:tailEnd/>
          </a:ln>
        </p:spPr>
      </p:pic>
      <p:sp>
        <p:nvSpPr>
          <p:cNvPr id="2" name="标题 1"/>
          <p:cNvSpPr>
            <a:spLocks noGrp="1"/>
          </p:cNvSpPr>
          <p:nvPr>
            <p:ph type="ctrTitle"/>
          </p:nvPr>
        </p:nvSpPr>
        <p:spPr>
          <a:xfrm>
            <a:off x="683568" y="1412776"/>
            <a:ext cx="7772400" cy="1470025"/>
          </a:xfrm>
        </p:spPr>
        <p:txBody>
          <a:bodyPr/>
          <a:lstStyle>
            <a:lvl1pPr>
              <a:defRPr>
                <a:solidFill>
                  <a:schemeClr val="bg1"/>
                </a:solidFill>
              </a:defRPr>
            </a:lvl1pPr>
          </a:lstStyle>
          <a:p>
            <a:r>
              <a:rPr lang="zh-CN" altLang="en-US" dirty="0"/>
              <a:t>单击此处编辑母版标题样式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39503BF-C29D-4C80-9971-704DEB9EB5A2}" type="slidenum">
              <a:rPr lang="en-US" altLang="zh-CN"/>
              <a:pPr>
                <a:defRPr/>
              </a:pPr>
              <a:t>‹#›</a:t>
            </a:fld>
            <a:endParaRPr lang="en-US" altLang="zh-CN"/>
          </a:p>
        </p:txBody>
      </p:sp>
    </p:spTree>
    <p:extLst>
      <p:ext uri="{BB962C8B-B14F-4D97-AF65-F5344CB8AC3E}">
        <p14:creationId xmlns:p14="http://schemas.microsoft.com/office/powerpoint/2010/main" val="269400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Picture 7" descr="B-1"/>
          <p:cNvPicPr>
            <a:picLocks noChangeAspect="1" noChangeArrowheads="1"/>
          </p:cNvPicPr>
          <p:nvPr userDrawn="1"/>
        </p:nvPicPr>
        <p:blipFill>
          <a:blip r:embed="rId2" cstate="print"/>
          <a:srcRect/>
          <a:stretch>
            <a:fillRect/>
          </a:stretch>
        </p:blipFill>
        <p:spPr bwMode="auto">
          <a:xfrm>
            <a:off x="0" y="1588"/>
            <a:ext cx="9144000" cy="6856412"/>
          </a:xfrm>
          <a:prstGeom prst="rect">
            <a:avLst/>
          </a:prstGeom>
          <a:noFill/>
          <a:ln w="9525">
            <a:noFill/>
            <a:miter lim="800000"/>
            <a:headEnd/>
            <a:tailEnd/>
          </a:ln>
        </p:spPr>
      </p:pic>
      <p:sp>
        <p:nvSpPr>
          <p:cNvPr id="2" name="标题 1"/>
          <p:cNvSpPr>
            <a:spLocks noGrp="1"/>
          </p:cNvSpPr>
          <p:nvPr>
            <p:ph type="ctrTitle"/>
          </p:nvPr>
        </p:nvSpPr>
        <p:spPr>
          <a:xfrm>
            <a:off x="683568" y="1412776"/>
            <a:ext cx="7772400" cy="1470025"/>
          </a:xfrm>
        </p:spPr>
        <p:txBody>
          <a:bodyPr/>
          <a:lstStyle>
            <a:lvl1pPr>
              <a:defRPr>
                <a:solidFill>
                  <a:schemeClr val="bg1"/>
                </a:solidFill>
              </a:defRPr>
            </a:lvl1pPr>
          </a:lstStyle>
          <a:p>
            <a:r>
              <a:rPr lang="zh-CN" altLang="en-US" dirty="0"/>
              <a:t>单击此处编辑母版标题样式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9503BF-C29D-4C80-9971-704DEB9EB5A2}" type="slidenum">
              <a:rPr lang="en-US" altLang="zh-CN">
                <a:solidFill>
                  <a:srgbClr val="000000"/>
                </a:solidFill>
              </a:rPr>
              <a:pPr>
                <a:defRPr/>
              </a:pPr>
              <a:t>‹#›</a:t>
            </a:fld>
            <a:endParaRPr lang="en-US" altLang="zh-CN">
              <a:solidFill>
                <a:srgbClr val="000000"/>
              </a:solidFill>
            </a:endParaRPr>
          </a:p>
        </p:txBody>
      </p:sp>
      <p:pic>
        <p:nvPicPr>
          <p:cNvPr id="8" name="Picture 6" descr="B-1"/>
          <p:cNvPicPr>
            <a:picLocks noChangeAspect="1" noChangeArrowheads="1"/>
          </p:cNvPicPr>
          <p:nvPr userDrawn="1"/>
        </p:nvPicPr>
        <p:blipFill>
          <a:blip r:embed="rId3" cstate="print"/>
          <a:srcRect l="8194" t="52522" r="40851" b="32153"/>
          <a:stretch>
            <a:fillRect/>
          </a:stretch>
        </p:blipFill>
        <p:spPr bwMode="auto">
          <a:xfrm>
            <a:off x="749300" y="3602038"/>
            <a:ext cx="4659313" cy="1050925"/>
          </a:xfrm>
          <a:prstGeom prst="rect">
            <a:avLst/>
          </a:prstGeom>
          <a:noFill/>
          <a:ln w="9525">
            <a:noFill/>
            <a:miter lim="800000"/>
            <a:headEnd/>
            <a:tailEnd/>
          </a:ln>
        </p:spPr>
      </p:pic>
    </p:spTree>
    <p:extLst>
      <p:ext uri="{BB962C8B-B14F-4D97-AF65-F5344CB8AC3E}">
        <p14:creationId xmlns:p14="http://schemas.microsoft.com/office/powerpoint/2010/main" val="102848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4" descr="B-1"/>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标题 1"/>
          <p:cNvSpPr>
            <a:spLocks noGrp="1"/>
          </p:cNvSpPr>
          <p:nvPr>
            <p:ph type="title" hasCustomPrompt="1"/>
          </p:nvPr>
        </p:nvSpPr>
        <p:spPr>
          <a:xfrm>
            <a:off x="5868144" y="548680"/>
            <a:ext cx="2602632" cy="648072"/>
          </a:xfrm>
        </p:spPr>
        <p:txBody>
          <a:bodyPr/>
          <a:lstStyle>
            <a:lvl1pPr>
              <a:defRPr sz="2400">
                <a:latin typeface="微软雅黑" panose="020B0503020204020204" pitchFamily="34" charset="-122"/>
                <a:ea typeface="微软雅黑" panose="020B0503020204020204" pitchFamily="34" charset="-122"/>
              </a:defRPr>
            </a:lvl1pPr>
          </a:lstStyle>
          <a:p>
            <a:r>
              <a:rPr lang="zh-CN" altLang="en-US" sz="2000" dirty="0"/>
              <a:t>内容标题区域</a:t>
            </a:r>
          </a:p>
        </p:txBody>
      </p:sp>
      <p:sp>
        <p:nvSpPr>
          <p:cNvPr id="3" name="内容占位符 2"/>
          <p:cNvSpPr>
            <a:spLocks noGrp="1"/>
          </p:cNvSpPr>
          <p:nvPr>
            <p:ph idx="1"/>
          </p:nvPr>
        </p:nvSpPr>
        <p:spPr/>
        <p:txBody>
          <a:bodyPr/>
          <a:lstStyle>
            <a:lvl1pPr>
              <a:lnSpc>
                <a:spcPct val="150000"/>
              </a:lnSpc>
              <a:defRPr sz="1600">
                <a:latin typeface="微软雅黑" panose="020B0503020204020204" pitchFamily="34" charset="-122"/>
                <a:ea typeface="微软雅黑" panose="020B0503020204020204" pitchFamily="34" charset="-122"/>
              </a:defRPr>
            </a:lvl1pPr>
            <a:lvl2pPr>
              <a:lnSpc>
                <a:spcPct val="150000"/>
              </a:lnSpc>
              <a:defRPr sz="1400">
                <a:latin typeface="微软雅黑" panose="020B0503020204020204" pitchFamily="34" charset="-122"/>
                <a:ea typeface="微软雅黑" panose="020B0503020204020204" pitchFamily="34" charset="-122"/>
              </a:defRPr>
            </a:lvl2pPr>
            <a:lvl3pPr>
              <a:lnSpc>
                <a:spcPct val="150000"/>
              </a:lnSpc>
              <a:defRPr sz="1200">
                <a:latin typeface="微软雅黑" panose="020B0503020204020204" pitchFamily="34" charset="-122"/>
                <a:ea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A439F1-587F-4B46-AE4C-D82BC2C3528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0389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946528B-B9B9-4E68-8952-1F42D213A426}" type="slidenum">
              <a:rPr lang="en-US" altLang="zh-CN">
                <a:solidFill>
                  <a:srgbClr val="000000"/>
                </a:solidFill>
              </a:rPr>
              <a:pPr>
                <a:defRPr/>
              </a:pPr>
              <a:t>‹#›</a:t>
            </a:fld>
            <a:endParaRPr lang="en-US" altLang="zh-CN">
              <a:solidFill>
                <a:srgbClr val="000000"/>
              </a:solidFill>
            </a:endParaRPr>
          </a:p>
        </p:txBody>
      </p:sp>
      <p:pic>
        <p:nvPicPr>
          <p:cNvPr id="6" name="Picture 5" descr="B-1"/>
          <p:cNvPicPr>
            <a:picLocks noChangeAspect="1" noChangeArrowheads="1"/>
          </p:cNvPicPr>
          <p:nvPr userDrawn="1"/>
        </p:nvPicPr>
        <p:blipFill>
          <a:blip r:embed="rId2" cstate="print"/>
          <a:srcRect/>
          <a:stretch>
            <a:fillRect/>
          </a:stretch>
        </p:blipFill>
        <p:spPr bwMode="auto">
          <a:xfrm>
            <a:off x="0" y="-1588"/>
            <a:ext cx="9144000" cy="6859588"/>
          </a:xfrm>
          <a:prstGeom prst="rect">
            <a:avLst/>
          </a:prstGeom>
          <a:noFill/>
          <a:ln w="9525">
            <a:noFill/>
            <a:miter lim="800000"/>
            <a:headEnd/>
            <a:tailEnd/>
          </a:ln>
        </p:spPr>
      </p:pic>
    </p:spTree>
    <p:extLst>
      <p:ext uri="{BB962C8B-B14F-4D97-AF65-F5344CB8AC3E}">
        <p14:creationId xmlns:p14="http://schemas.microsoft.com/office/powerpoint/2010/main" val="224579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33253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173821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95985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428831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175934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7874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29624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E80B36D-1C44-4F4A-ACDE-538990182A49}" type="datetimeFigureOut">
              <a:rPr lang="zh-CN" altLang="en-US" smtClean="0"/>
              <a:pPr/>
              <a:t>2020/2/4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90459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0B36D-1C44-4F4A-ACDE-538990182A49}" type="datetimeFigureOut">
              <a:rPr lang="zh-CN" altLang="en-US" smtClean="0"/>
              <a:pPr/>
              <a:t>2020/2/4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04463-8DBD-4F51-801B-C37572A5F4B3}" type="slidenum">
              <a:rPr lang="zh-CN" altLang="en-US" smtClean="0"/>
              <a:pPr/>
              <a:t>‹#›</a:t>
            </a:fld>
            <a:endParaRPr lang="zh-CN" altLang="en-US"/>
          </a:p>
        </p:txBody>
      </p:sp>
    </p:spTree>
    <p:extLst>
      <p:ext uri="{BB962C8B-B14F-4D97-AF65-F5344CB8AC3E}">
        <p14:creationId xmlns:p14="http://schemas.microsoft.com/office/powerpoint/2010/main" val="12175983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B-1"/>
          <p:cNvPicPr>
            <a:picLocks noChangeAspect="1" noChangeArrowheads="1"/>
          </p:cNvPicPr>
          <p:nvPr/>
        </p:nvPicPr>
        <p:blipFill>
          <a:blip r:embed="rId5" cstate="print"/>
          <a:srcRect/>
          <a:stretch>
            <a:fillRect/>
          </a:stretch>
        </p:blipFill>
        <p:spPr bwMode="auto">
          <a:xfrm>
            <a:off x="0" y="0"/>
            <a:ext cx="9144000" cy="6858000"/>
          </a:xfrm>
          <a:prstGeom prst="rect">
            <a:avLst/>
          </a:prstGeom>
          <a:noFill/>
          <a:ln w="9525">
            <a:noFill/>
            <a:miter lim="800000"/>
            <a:headEnd/>
            <a:tailEnd/>
          </a:ln>
        </p:spPr>
      </p:pic>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CD98D576-A93E-4A83-AEFD-5B9ECC077633}"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96425380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ea typeface="+mn-ea"/>
        </a:defRPr>
      </a:lvl2pPr>
      <a:lvl3pPr marL="1143000" indent="-228600" algn="l" rtl="0" eaLnBrk="1" fontAlgn="base" hangingPunct="1">
        <a:spcBef>
          <a:spcPct val="20000"/>
        </a:spcBef>
        <a:spcAft>
          <a:spcPct val="0"/>
        </a:spcAft>
        <a:buChar char="•"/>
        <a:defRPr sz="12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12.xml"/><Relationship Id="rId7" Type="http://schemas.openxmlformats.org/officeDocument/2006/relationships/image" Target="../media/image7.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9.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9.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14.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11" Type="http://schemas.openxmlformats.org/officeDocument/2006/relationships/image" Target="../media/image9.png"/><Relationship Id="rId5" Type="http://schemas.openxmlformats.org/officeDocument/2006/relationships/image" Target="../media/image13.png"/><Relationship Id="rId10" Type="http://schemas.openxmlformats.org/officeDocument/2006/relationships/image" Target="../media/image7.svg"/><Relationship Id="rId4" Type="http://schemas.openxmlformats.org/officeDocument/2006/relationships/notesSlide" Target="../notesSlides/notesSlide7.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5462" y="1194846"/>
            <a:ext cx="8519138" cy="1470025"/>
          </a:xfrm>
        </p:spPr>
        <p:txBody>
          <a:bodyPr>
            <a:noAutofit/>
          </a:bodyPr>
          <a:lstStyle/>
          <a:p>
            <a:pPr algn="ctr">
              <a:lnSpc>
                <a:spcPct val="150000"/>
              </a:lnSpc>
            </a:pPr>
            <a:r>
              <a:rPr lang="en-US" altLang="zh-CN" sz="2400" dirty="0" smtClean="0">
                <a:latin typeface="微软雅黑" panose="020B0503020204020204" pitchFamily="34" charset="-122"/>
                <a:ea typeface="微软雅黑" panose="020B0503020204020204" pitchFamily="34" charset="-122"/>
              </a:rPr>
              <a:t>Graph-Based </a:t>
            </a:r>
            <a:r>
              <a:rPr lang="en-US" altLang="zh-CN" sz="2400" dirty="0">
                <a:latin typeface="微软雅黑" panose="020B0503020204020204" pitchFamily="34" charset="-122"/>
                <a:ea typeface="微软雅黑" panose="020B0503020204020204" pitchFamily="34" charset="-122"/>
              </a:rPr>
              <a:t>Reasoning over Heterogenous External Knowledge for Commonsense Question Answering</a:t>
            </a:r>
            <a:endParaRPr lang="zh-CN" altLang="en-US" sz="2400" dirty="0">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788692" y="3676933"/>
            <a:ext cx="7632677" cy="1887696"/>
          </a:xfrm>
          <a:prstGeom prst="rect">
            <a:avLst/>
          </a:prstGeom>
          <a:noFill/>
          <a:ln w="9525">
            <a:noFill/>
            <a:miter lim="800000"/>
            <a:headEnd/>
            <a:tailEnd/>
          </a:ln>
        </p:spPr>
        <p:txBody>
          <a:bodyPr wrap="square">
            <a:spAutoFit/>
          </a:bodyPr>
          <a:lstStyle/>
          <a:p>
            <a:pPr algn="ctr">
              <a:lnSpc>
                <a:spcPts val="2800"/>
              </a:lnSpc>
            </a:pPr>
            <a:r>
              <a:rPr lang="en-US" altLang="zh-CN" sz="1400" dirty="0" smtClean="0">
                <a:latin typeface="微软雅黑" panose="020B0503020204020204" pitchFamily="34" charset="-122"/>
                <a:ea typeface="微软雅黑" panose="020B0503020204020204" pitchFamily="34" charset="-122"/>
              </a:rPr>
              <a:t>Shangwen Lv</a:t>
            </a:r>
            <a:r>
              <a:rPr lang="en-US" altLang="zh-CN" sz="1400" baseline="30000" dirty="0" smtClean="0">
                <a:latin typeface="微软雅黑" panose="020B0503020204020204" pitchFamily="34" charset="-122"/>
                <a:ea typeface="微软雅黑" panose="020B0503020204020204" pitchFamily="34" charset="-122"/>
              </a:rPr>
              <a:t>1*</a:t>
            </a:r>
            <a:r>
              <a:rPr lang="en-US" altLang="zh-CN" sz="1400" dirty="0" smtClean="0">
                <a:latin typeface="微软雅黑" panose="020B0503020204020204" pitchFamily="34" charset="-122"/>
                <a:ea typeface="微软雅黑" panose="020B0503020204020204" pitchFamily="34" charset="-122"/>
              </a:rPr>
              <a:t>, Daya Guo</a:t>
            </a:r>
            <a:r>
              <a:rPr lang="en-US" altLang="zh-CN" sz="1400" baseline="30000" dirty="0" smtClean="0">
                <a:latin typeface="微软雅黑" panose="020B0503020204020204" pitchFamily="34" charset="-122"/>
                <a:ea typeface="微软雅黑" panose="020B0503020204020204" pitchFamily="34" charset="-122"/>
              </a:rPr>
              <a:t>2*</a:t>
            </a:r>
            <a:r>
              <a:rPr lang="en-US" altLang="zh-CN" sz="1400" dirty="0" smtClean="0">
                <a:latin typeface="微软雅黑" panose="020B0503020204020204" pitchFamily="34" charset="-122"/>
                <a:ea typeface="微软雅黑" panose="020B0503020204020204" pitchFamily="34" charset="-122"/>
              </a:rPr>
              <a:t>, Jingjing Xu</a:t>
            </a:r>
            <a:r>
              <a:rPr lang="en-US" altLang="zh-CN" sz="1400" baseline="30000" dirty="0" smtClean="0">
                <a:latin typeface="微软雅黑" panose="020B0503020204020204" pitchFamily="34" charset="-122"/>
                <a:ea typeface="微软雅黑" panose="020B0503020204020204" pitchFamily="34" charset="-122"/>
              </a:rPr>
              <a:t>3*</a:t>
            </a:r>
            <a:r>
              <a:rPr lang="en-US" altLang="zh-CN" sz="1400" dirty="0" smtClean="0">
                <a:latin typeface="微软雅黑" panose="020B0503020204020204" pitchFamily="34" charset="-122"/>
                <a:ea typeface="微软雅黑" panose="020B0503020204020204" pitchFamily="34" charset="-122"/>
              </a:rPr>
              <a:t>, Duyu Tang</a:t>
            </a:r>
            <a:r>
              <a:rPr lang="en-US" altLang="zh-CN" sz="1400" baseline="30000" dirty="0" smtClean="0">
                <a:latin typeface="微软雅黑" panose="020B0503020204020204" pitchFamily="34" charset="-122"/>
                <a:ea typeface="微软雅黑" panose="020B0503020204020204" pitchFamily="34" charset="-122"/>
              </a:rPr>
              <a:t>4</a:t>
            </a:r>
            <a:r>
              <a:rPr lang="en-US" altLang="zh-CN" sz="1400" dirty="0" smtClean="0">
                <a:latin typeface="微软雅黑" panose="020B0503020204020204" pitchFamily="34" charset="-122"/>
                <a:ea typeface="微软雅黑" panose="020B0503020204020204" pitchFamily="34" charset="-122"/>
              </a:rPr>
              <a:t>, Nan Duan</a:t>
            </a:r>
            <a:r>
              <a:rPr lang="en-US" altLang="zh-CN" sz="1400" baseline="30000" dirty="0" smtClean="0">
                <a:latin typeface="微软雅黑" panose="020B0503020204020204" pitchFamily="34" charset="-122"/>
                <a:ea typeface="微软雅黑" panose="020B0503020204020204" pitchFamily="34" charset="-122"/>
              </a:rPr>
              <a:t>4</a:t>
            </a:r>
            <a:r>
              <a:rPr lang="en-US" altLang="zh-CN" sz="1400" dirty="0" smtClean="0">
                <a:latin typeface="微软雅黑" panose="020B0503020204020204" pitchFamily="34" charset="-122"/>
                <a:ea typeface="微软雅黑" panose="020B0503020204020204" pitchFamily="34" charset="-122"/>
              </a:rPr>
              <a:t>, Ming Gong</a:t>
            </a:r>
            <a:r>
              <a:rPr lang="en-US" altLang="zh-CN" sz="1400" baseline="30000" dirty="0" smtClean="0">
                <a:latin typeface="微软雅黑" panose="020B0503020204020204" pitchFamily="34" charset="-122"/>
                <a:ea typeface="微软雅黑" panose="020B0503020204020204" pitchFamily="34" charset="-122"/>
              </a:rPr>
              <a:t>4</a:t>
            </a:r>
            <a:r>
              <a:rPr lang="en-US" altLang="zh-CN" sz="1400" dirty="0" smtClean="0">
                <a:latin typeface="微软雅黑" panose="020B0503020204020204" pitchFamily="34" charset="-122"/>
                <a:ea typeface="微软雅黑" panose="020B0503020204020204" pitchFamily="34" charset="-122"/>
              </a:rPr>
              <a:t>, </a:t>
            </a:r>
          </a:p>
          <a:p>
            <a:pPr algn="ctr">
              <a:lnSpc>
                <a:spcPts val="2800"/>
              </a:lnSpc>
            </a:pPr>
            <a:r>
              <a:rPr lang="en-US" altLang="zh-CN" sz="1400" dirty="0" smtClean="0">
                <a:latin typeface="微软雅黑" panose="020B0503020204020204" pitchFamily="34" charset="-122"/>
                <a:ea typeface="微软雅黑" panose="020B0503020204020204" pitchFamily="34" charset="-122"/>
              </a:rPr>
              <a:t>Linjun Shou</a:t>
            </a:r>
            <a:r>
              <a:rPr lang="en-US" altLang="zh-CN" sz="1400" baseline="30000" dirty="0" smtClean="0">
                <a:latin typeface="微软雅黑" panose="020B0503020204020204" pitchFamily="34" charset="-122"/>
                <a:ea typeface="微软雅黑" panose="020B0503020204020204" pitchFamily="34" charset="-122"/>
              </a:rPr>
              <a:t>4</a:t>
            </a:r>
            <a:r>
              <a:rPr lang="en-US" altLang="zh-CN" sz="1400" dirty="0" smtClean="0">
                <a:latin typeface="微软雅黑" panose="020B0503020204020204" pitchFamily="34" charset="-122"/>
                <a:ea typeface="微软雅黑" panose="020B0503020204020204" pitchFamily="34" charset="-122"/>
              </a:rPr>
              <a:t>, Daxin Jiang</a:t>
            </a:r>
            <a:r>
              <a:rPr lang="en-US" altLang="zh-CN" sz="1400" baseline="30000" dirty="0" smtClean="0">
                <a:latin typeface="微软雅黑" panose="020B0503020204020204" pitchFamily="34" charset="-122"/>
                <a:ea typeface="微软雅黑" panose="020B0503020204020204" pitchFamily="34" charset="-122"/>
              </a:rPr>
              <a:t>4</a:t>
            </a:r>
            <a:r>
              <a:rPr lang="en-US" altLang="zh-CN" sz="1400" dirty="0" smtClean="0">
                <a:latin typeface="微软雅黑" panose="020B0503020204020204" pitchFamily="34" charset="-122"/>
                <a:ea typeface="微软雅黑" panose="020B0503020204020204" pitchFamily="34" charset="-122"/>
              </a:rPr>
              <a:t>, </a:t>
            </a:r>
            <a:r>
              <a:rPr lang="en-US" altLang="zh-CN" sz="1400" dirty="0" err="1" smtClean="0">
                <a:latin typeface="微软雅黑" panose="020B0503020204020204" pitchFamily="34" charset="-122"/>
                <a:ea typeface="微软雅黑" panose="020B0503020204020204" pitchFamily="34" charset="-122"/>
              </a:rPr>
              <a:t>Guihong</a:t>
            </a:r>
            <a:r>
              <a:rPr lang="en-US" altLang="zh-CN" sz="1400" dirty="0" smtClean="0">
                <a:latin typeface="微软雅黑" panose="020B0503020204020204" pitchFamily="34" charset="-122"/>
                <a:ea typeface="微软雅黑" panose="020B0503020204020204" pitchFamily="34" charset="-122"/>
              </a:rPr>
              <a:t> Cao</a:t>
            </a:r>
            <a:r>
              <a:rPr lang="en-US" altLang="zh-CN" sz="1400" baseline="30000" dirty="0" smtClean="0">
                <a:latin typeface="微软雅黑" panose="020B0503020204020204" pitchFamily="34" charset="-122"/>
                <a:ea typeface="微软雅黑" panose="020B0503020204020204" pitchFamily="34" charset="-122"/>
              </a:rPr>
              <a:t>4</a:t>
            </a:r>
            <a:r>
              <a:rPr lang="en-US" altLang="zh-CN" sz="1400" dirty="0" smtClean="0">
                <a:latin typeface="微软雅黑" panose="020B0503020204020204" pitchFamily="34" charset="-122"/>
                <a:ea typeface="微软雅黑" panose="020B0503020204020204" pitchFamily="34" charset="-122"/>
              </a:rPr>
              <a:t>, </a:t>
            </a:r>
            <a:r>
              <a:rPr lang="en-US" altLang="zh-CN" sz="1400" dirty="0" err="1" smtClean="0">
                <a:latin typeface="微软雅黑" panose="020B0503020204020204" pitchFamily="34" charset="-122"/>
                <a:ea typeface="微软雅黑" panose="020B0503020204020204" pitchFamily="34" charset="-122"/>
              </a:rPr>
              <a:t>Songlin</a:t>
            </a:r>
            <a:r>
              <a:rPr lang="en-US" altLang="zh-CN" sz="1400" dirty="0" smtClean="0">
                <a:latin typeface="微软雅黑" panose="020B0503020204020204" pitchFamily="34" charset="-122"/>
                <a:ea typeface="微软雅黑" panose="020B0503020204020204" pitchFamily="34" charset="-122"/>
              </a:rPr>
              <a:t> Hu</a:t>
            </a:r>
            <a:r>
              <a:rPr lang="en-US" altLang="zh-CN" sz="1400" baseline="300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p>
            <a:pPr>
              <a:lnSpc>
                <a:spcPts val="2800"/>
              </a:lnSpc>
            </a:pPr>
            <a:endParaRPr lang="en-US" altLang="zh-CN" sz="1400" dirty="0">
              <a:latin typeface="微软雅黑" panose="020B0503020204020204" pitchFamily="34" charset="-122"/>
              <a:ea typeface="微软雅黑" panose="020B0503020204020204" pitchFamily="34" charset="-122"/>
            </a:endParaRPr>
          </a:p>
          <a:p>
            <a:pPr algn="ctr">
              <a:lnSpc>
                <a:spcPts val="2800"/>
              </a:lnSpc>
            </a:pPr>
            <a:r>
              <a:rPr lang="en-US" altLang="zh-CN" sz="1400" baseline="30000" dirty="0" smtClean="0">
                <a:latin typeface="微软雅黑" panose="020B0503020204020204" pitchFamily="34" charset="-122"/>
                <a:ea typeface="微软雅黑" panose="020B0503020204020204" pitchFamily="34" charset="-122"/>
              </a:rPr>
              <a:t>1</a:t>
            </a:r>
            <a:r>
              <a:rPr lang="en-US" altLang="zh-CN" sz="1400" dirty="0" smtClean="0">
                <a:latin typeface="微软雅黑" panose="020B0503020204020204" pitchFamily="34" charset="-122"/>
                <a:ea typeface="微软雅黑" panose="020B0503020204020204" pitchFamily="34" charset="-122"/>
              </a:rPr>
              <a:t>Institute of Information Engineering, Chinese Academy of Sciences </a:t>
            </a:r>
          </a:p>
          <a:p>
            <a:pPr algn="ctr">
              <a:lnSpc>
                <a:spcPts val="2800"/>
              </a:lnSpc>
            </a:pPr>
            <a:r>
              <a:rPr lang="en-US" altLang="zh-CN" sz="1400" baseline="30000" dirty="0" smtClean="0">
                <a:latin typeface="微软雅黑" panose="020B0503020204020204" pitchFamily="34" charset="-122"/>
                <a:ea typeface="微软雅黑" panose="020B0503020204020204" pitchFamily="34" charset="-122"/>
              </a:rPr>
              <a:t>2</a:t>
            </a:r>
            <a:r>
              <a:rPr lang="en-US" altLang="zh-CN" sz="1400" dirty="0" smtClean="0">
                <a:latin typeface="微软雅黑" panose="020B0503020204020204" pitchFamily="34" charset="-122"/>
                <a:ea typeface="微软雅黑" panose="020B0503020204020204" pitchFamily="34" charset="-122"/>
              </a:rPr>
              <a:t>Sun </a:t>
            </a:r>
            <a:r>
              <a:rPr lang="en-US" altLang="zh-CN" sz="1400" dirty="0" err="1">
                <a:latin typeface="微软雅黑" panose="020B0503020204020204" pitchFamily="34" charset="-122"/>
                <a:ea typeface="微软雅黑" panose="020B0503020204020204" pitchFamily="34" charset="-122"/>
              </a:rPr>
              <a:t>Yat-sen</a:t>
            </a: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University   </a:t>
            </a:r>
            <a:r>
              <a:rPr lang="en-US" altLang="zh-CN" sz="1400" baseline="30000" dirty="0" smtClean="0">
                <a:latin typeface="微软雅黑" panose="020B0503020204020204" pitchFamily="34" charset="-122"/>
                <a:ea typeface="微软雅黑" panose="020B0503020204020204" pitchFamily="34" charset="-122"/>
              </a:rPr>
              <a:t>3</a:t>
            </a:r>
            <a:r>
              <a:rPr lang="en-US" altLang="zh-CN" sz="1400" dirty="0" smtClean="0">
                <a:latin typeface="微软雅黑" panose="020B0503020204020204" pitchFamily="34" charset="-122"/>
                <a:ea typeface="微软雅黑" panose="020B0503020204020204" pitchFamily="34" charset="-122"/>
              </a:rPr>
              <a:t>Peking University    </a:t>
            </a:r>
            <a:r>
              <a:rPr lang="en-US" altLang="zh-CN" sz="1400" baseline="30000" dirty="0" smtClean="0">
                <a:latin typeface="微软雅黑" panose="020B0503020204020204" pitchFamily="34" charset="-122"/>
                <a:ea typeface="微软雅黑" panose="020B0503020204020204" pitchFamily="34" charset="-122"/>
              </a:rPr>
              <a:t>4</a:t>
            </a:r>
            <a:r>
              <a:rPr lang="en-US" altLang="zh-CN" sz="1400" dirty="0" smtClean="0">
                <a:latin typeface="微软雅黑" panose="020B0503020204020204" pitchFamily="34" charset="-122"/>
                <a:ea typeface="微软雅黑" panose="020B0503020204020204" pitchFamily="34" charset="-122"/>
              </a:rPr>
              <a:t>Microsoft </a:t>
            </a:r>
            <a:r>
              <a:rPr lang="en-US" altLang="zh-CN" sz="1400" dirty="0">
                <a:latin typeface="微软雅黑" panose="020B0503020204020204" pitchFamily="34" charset="-122"/>
                <a:ea typeface="微软雅黑" panose="020B0503020204020204" pitchFamily="34" charset="-122"/>
              </a:rPr>
              <a:t>Corporation</a:t>
            </a:r>
          </a:p>
        </p:txBody>
      </p:sp>
      <p:pic>
        <p:nvPicPr>
          <p:cNvPr id="1028" name="Picture 4" descr="https://dss2.bdstatic.com/6Ot1bjeh1BF3odCf/it/u=3890750417,604242588&amp;fm=74&amp;app=80&amp;f=JPEG&amp;size=f121,121?sec=1880279984&amp;t=31f8b924b84282d0008ee27356eccaa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444" y="5628764"/>
            <a:ext cx="1152525" cy="102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ss0.bdstatic.com/6Ox1bjeh1BF3odCf/it/u=1433266456,3430052917&amp;fm=74&amp;app=80&amp;f=JPEG&amp;size=f121,121?sec=1880279984&amp;t=a4b79d5cc1f7d4958e7286ec8032a8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5666" y="5584121"/>
            <a:ext cx="115252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ss0.bdstatic.com/94oJfD_bAAcT8t7mm9GUKT-xh_/timg?image&amp;quality=100&amp;size=b4000_4000&amp;sec=1580438772&amp;di=fe388218c99033cfcebebb63accb756d&amp;src=http://img.mp.itc.cn/upload/20170406/e2173986aa194ae8942189952c7e0b80.png"/>
          <p:cNvPicPr>
            <a:picLocks noChangeAspect="1" noChangeArrowheads="1"/>
          </p:cNvPicPr>
          <p:nvPr/>
        </p:nvPicPr>
        <p:blipFill rotWithShape="1">
          <a:blip r:embed="rId7">
            <a:extLst>
              <a:ext uri="{28A0092B-C50C-407E-A947-70E740481C1C}">
                <a14:useLocalDpi xmlns:a14="http://schemas.microsoft.com/office/drawing/2010/main" val="0"/>
              </a:ext>
            </a:extLst>
          </a:blip>
          <a:srcRect l="7527" t="19616" r="6258" b="13961"/>
          <a:stretch/>
        </p:blipFill>
        <p:spPr bwMode="auto">
          <a:xfrm>
            <a:off x="6348888" y="5628764"/>
            <a:ext cx="1419148" cy="10242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dss2.bdstatic.com/70cFvnSh_Q1YnxGkpoWK1HF6hhy/it/u=1155450078,2766799442&amp;fm=26&amp;gp=0.jpg"/>
          <p:cNvPicPr>
            <a:picLocks noChangeAspect="1" noChangeArrowheads="1"/>
          </p:cNvPicPr>
          <p:nvPr/>
        </p:nvPicPr>
        <p:blipFill rotWithShape="1">
          <a:blip r:embed="rId8">
            <a:extLst>
              <a:ext uri="{28A0092B-C50C-407E-A947-70E740481C1C}">
                <a14:useLocalDpi xmlns:a14="http://schemas.microsoft.com/office/drawing/2010/main" val="0"/>
              </a:ext>
            </a:extLst>
          </a:blip>
          <a:srcRect l="11796" t="20011" r="10337" b="11361"/>
          <a:stretch/>
        </p:blipFill>
        <p:spPr bwMode="auto">
          <a:xfrm>
            <a:off x="1123406" y="5628764"/>
            <a:ext cx="1693689" cy="1024256"/>
          </a:xfrm>
          <a:prstGeom prst="rect">
            <a:avLst/>
          </a:prstGeom>
          <a:noFill/>
          <a:extLst>
            <a:ext uri="{909E8E84-426E-40DD-AFC4-6F175D3DCCD1}">
              <a14:hiddenFill xmlns:a14="http://schemas.microsoft.com/office/drawing/2010/main">
                <a:solidFill>
                  <a:srgbClr val="FFFFFF"/>
                </a:solidFill>
              </a14:hiddenFill>
            </a:ext>
          </a:extLst>
        </p:spPr>
      </p:pic>
      <p:pic>
        <p:nvPicPr>
          <p:cNvPr id="11"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98128" y="6140892"/>
            <a:ext cx="609600" cy="609600"/>
          </a:xfrm>
          <a:prstGeom prst="rect">
            <a:avLst/>
          </a:prstGeom>
        </p:spPr>
      </p:pic>
    </p:spTree>
    <p:extLst>
      <p:ext uri="{BB962C8B-B14F-4D97-AF65-F5344CB8AC3E}">
        <p14:creationId xmlns:p14="http://schemas.microsoft.com/office/powerpoint/2010/main" val="814112344"/>
      </p:ext>
    </p:extLst>
  </p:cSld>
  <p:clrMapOvr>
    <a:masterClrMapping/>
  </p:clrMapOvr>
  <mc:AlternateContent xmlns:mc="http://schemas.openxmlformats.org/markup-compatibility/2006" xmlns:p14="http://schemas.microsoft.com/office/powerpoint/2010/main">
    <mc:Choice Requires="p14">
      <p:transition spd="med" p14:dur="700" advTm="8128">
        <p:fade/>
      </p:transition>
    </mc:Choice>
    <mc:Fallback xmlns="">
      <p:transition spd="med" advTm="8128">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59"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0D15A-4770-4BAA-930D-A8562EBB3349}"/>
              </a:ext>
            </a:extLst>
          </p:cNvPr>
          <p:cNvSpPr>
            <a:spLocks noGrp="1"/>
          </p:cNvSpPr>
          <p:nvPr>
            <p:ph type="title"/>
          </p:nvPr>
        </p:nvSpPr>
        <p:spPr>
          <a:xfrm>
            <a:off x="4874741" y="548680"/>
            <a:ext cx="3596035" cy="648072"/>
          </a:xfrm>
        </p:spPr>
        <p:txBody>
          <a:bodyPr/>
          <a:lstStyle/>
          <a:p>
            <a:r>
              <a:rPr lang="en-US" altLang="zh-CN" dirty="0"/>
              <a:t>Knowledge Extraction</a:t>
            </a:r>
            <a:endParaRPr lang="zh-CN" altLang="en-US" dirty="0"/>
          </a:p>
        </p:txBody>
      </p:sp>
      <p:sp>
        <p:nvSpPr>
          <p:cNvPr id="3" name="内容占位符 2">
            <a:extLst>
              <a:ext uri="{FF2B5EF4-FFF2-40B4-BE49-F238E27FC236}">
                <a16:creationId xmlns:a16="http://schemas.microsoft.com/office/drawing/2014/main" id="{0885D8DB-9B31-4673-B2A1-C3B887483F05}"/>
              </a:ext>
            </a:extLst>
          </p:cNvPr>
          <p:cNvSpPr>
            <a:spLocks noGrp="1"/>
          </p:cNvSpPr>
          <p:nvPr>
            <p:ph idx="1"/>
          </p:nvPr>
        </p:nvSpPr>
        <p:spPr/>
        <p:txBody>
          <a:bodyPr/>
          <a:lstStyle/>
          <a:p>
            <a:r>
              <a:rPr lang="en-US" altLang="zh-CN" dirty="0"/>
              <a:t>Wikipedia Evidence</a:t>
            </a:r>
          </a:p>
          <a:p>
            <a:pPr lvl="1"/>
            <a:r>
              <a:rPr lang="en-US" altLang="zh-CN" dirty="0"/>
              <a:t>Extract 107M sentences from Wikipedia by Spacy and adopt Elastic Search tools to index the Wikipedia sentences</a:t>
            </a:r>
          </a:p>
          <a:p>
            <a:pPr lvl="1"/>
            <a:r>
              <a:rPr lang="en-US" altLang="zh-CN" dirty="0"/>
              <a:t>Select top K sentences from the whole Wikipedia</a:t>
            </a:r>
          </a:p>
          <a:p>
            <a:pPr lvl="1"/>
            <a:r>
              <a:rPr lang="en-US" altLang="zh-CN" dirty="0"/>
              <a:t>Construct graphs to represent the </a:t>
            </a:r>
            <a:r>
              <a:rPr lang="en-US" altLang="zh-CN" dirty="0" smtClean="0"/>
              <a:t>structural </a:t>
            </a:r>
            <a:r>
              <a:rPr lang="en-US" altLang="zh-CN" dirty="0"/>
              <a:t>information (</a:t>
            </a:r>
            <a:r>
              <a:rPr lang="en-US" altLang="zh-CN" dirty="0" smtClean="0"/>
              <a:t>Wiki-Graph</a:t>
            </a:r>
            <a:r>
              <a:rPr lang="en-US" altLang="zh-CN" dirty="0"/>
              <a:t>)</a:t>
            </a:r>
          </a:p>
          <a:p>
            <a:pPr lvl="2"/>
            <a:r>
              <a:rPr lang="en-US" altLang="zh-CN" dirty="0"/>
              <a:t>Adopt Semantic Role Labeling (SRL) to extract predicates and arguments for each sentence. Predicates and arguments are nodes. The relations between predicates and arguments are the edges in the graph.</a:t>
            </a:r>
            <a:endParaRPr lang="zh-CN" altLang="en-US" dirty="0"/>
          </a:p>
        </p:txBody>
      </p:sp>
      <p:sp>
        <p:nvSpPr>
          <p:cNvPr id="4" name="矩形 3">
            <a:extLst>
              <a:ext uri="{FF2B5EF4-FFF2-40B4-BE49-F238E27FC236}">
                <a16:creationId xmlns:a16="http://schemas.microsoft.com/office/drawing/2014/main" id="{D03043C8-8CDC-4E0C-B857-8E12D084E2C3}"/>
              </a:ext>
            </a:extLst>
          </p:cNvPr>
          <p:cNvSpPr/>
          <p:nvPr/>
        </p:nvSpPr>
        <p:spPr>
          <a:xfrm>
            <a:off x="367264" y="5295166"/>
            <a:ext cx="4572000" cy="461665"/>
          </a:xfrm>
          <a:prstGeom prst="rect">
            <a:avLst/>
          </a:prstGeom>
        </p:spPr>
        <p:txBody>
          <a:bodyPr>
            <a:spAutoFit/>
          </a:bodyPr>
          <a:lstStyle/>
          <a:p>
            <a:r>
              <a:rPr lang="en-US" altLang="zh-CN" sz="1200" dirty="0">
                <a:solidFill>
                  <a:srgbClr val="FF0000"/>
                </a:solidFill>
                <a:latin typeface="Times New Roman" panose="02020603050405020304" pitchFamily="18" charset="0"/>
              </a:rPr>
              <a:t>Making music </a:t>
            </a:r>
            <a:r>
              <a:rPr lang="en-US" altLang="zh-CN" sz="1200" dirty="0">
                <a:solidFill>
                  <a:srgbClr val="000000"/>
                </a:solidFill>
                <a:latin typeface="Times New Roman" panose="02020603050405020304" pitchFamily="18" charset="0"/>
              </a:rPr>
              <a:t>and </a:t>
            </a:r>
            <a:r>
              <a:rPr lang="en-US" altLang="zh-CN" sz="1200" dirty="0">
                <a:solidFill>
                  <a:srgbClr val="0000FF"/>
                </a:solidFill>
                <a:latin typeface="Times New Roman" panose="02020603050405020304" pitchFamily="18" charset="0"/>
              </a:rPr>
              <a:t>playing guitar </a:t>
            </a:r>
            <a:r>
              <a:rPr lang="en-US" altLang="zh-CN" sz="1200" dirty="0">
                <a:solidFill>
                  <a:srgbClr val="000000"/>
                </a:solidFill>
                <a:latin typeface="Times New Roman" panose="02020603050405020304" pitchFamily="18" charset="0"/>
              </a:rPr>
              <a:t>are his hobbies.</a:t>
            </a:r>
          </a:p>
          <a:p>
            <a:r>
              <a:rPr lang="en-US" altLang="zh-CN" sz="1200" dirty="0">
                <a:solidFill>
                  <a:srgbClr val="000000"/>
                </a:solidFill>
                <a:latin typeface="Times New Roman" panose="02020603050405020304" pitchFamily="18" charset="0"/>
              </a:rPr>
              <a:t>He began </a:t>
            </a:r>
            <a:r>
              <a:rPr lang="en-US" altLang="zh-CN" sz="1200" dirty="0">
                <a:solidFill>
                  <a:srgbClr val="FF0000"/>
                </a:solidFill>
                <a:latin typeface="Times New Roman" panose="02020603050405020304" pitchFamily="18" charset="0"/>
              </a:rPr>
              <a:t>making music </a:t>
            </a:r>
            <a:r>
              <a:rPr lang="en-US" altLang="zh-CN" sz="1200" dirty="0">
                <a:solidFill>
                  <a:srgbClr val="000000"/>
                </a:solidFill>
                <a:latin typeface="Times New Roman" panose="02020603050405020304" pitchFamily="18" charset="0"/>
              </a:rPr>
              <a:t>when he started </a:t>
            </a:r>
            <a:r>
              <a:rPr lang="en-US" altLang="zh-CN" sz="1200" dirty="0">
                <a:solidFill>
                  <a:srgbClr val="0000FF"/>
                </a:solidFill>
                <a:latin typeface="Times New Roman" panose="02020603050405020304" pitchFamily="18" charset="0"/>
              </a:rPr>
              <a:t>guitar </a:t>
            </a:r>
            <a:r>
              <a:rPr lang="en-US" altLang="zh-CN" sz="1200" dirty="0">
                <a:solidFill>
                  <a:srgbClr val="000000"/>
                </a:solidFill>
                <a:latin typeface="Times New Roman" panose="02020603050405020304" pitchFamily="18" charset="0"/>
              </a:rPr>
              <a:t>lessons</a:t>
            </a:r>
            <a:endParaRPr lang="zh-CN" altLang="en-US" sz="3600" dirty="0"/>
          </a:p>
        </p:txBody>
      </p:sp>
      <p:pic>
        <p:nvPicPr>
          <p:cNvPr id="5" name="图片 4">
            <a:extLst>
              <a:ext uri="{FF2B5EF4-FFF2-40B4-BE49-F238E27FC236}">
                <a16:creationId xmlns:a16="http://schemas.microsoft.com/office/drawing/2014/main" id="{4228FA52-34CF-4864-ACE1-8F2CA05FAF7E}"/>
              </a:ext>
            </a:extLst>
          </p:cNvPr>
          <p:cNvPicPr>
            <a:picLocks noChangeAspect="1"/>
          </p:cNvPicPr>
          <p:nvPr/>
        </p:nvPicPr>
        <p:blipFill>
          <a:blip r:embed="rId5"/>
          <a:stretch>
            <a:fillRect/>
          </a:stretch>
        </p:blipFill>
        <p:spPr>
          <a:xfrm>
            <a:off x="5355580" y="4721087"/>
            <a:ext cx="3328445" cy="1425247"/>
          </a:xfrm>
          <a:prstGeom prst="rect">
            <a:avLst/>
          </a:prstGeom>
        </p:spPr>
      </p:pic>
      <p:sp>
        <p:nvSpPr>
          <p:cNvPr id="6" name="箭头: 右 5">
            <a:extLst>
              <a:ext uri="{FF2B5EF4-FFF2-40B4-BE49-F238E27FC236}">
                <a16:creationId xmlns:a16="http://schemas.microsoft.com/office/drawing/2014/main" id="{6B2E8EF3-595C-41A5-AC57-D87E9CA5CE1B}"/>
              </a:ext>
            </a:extLst>
          </p:cNvPr>
          <p:cNvSpPr/>
          <p:nvPr/>
        </p:nvSpPr>
        <p:spPr>
          <a:xfrm>
            <a:off x="4054718" y="5440223"/>
            <a:ext cx="1031789" cy="238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B2EA94D-6FC1-41A8-BA29-B9346D26F1B8}"/>
              </a:ext>
            </a:extLst>
          </p:cNvPr>
          <p:cNvSpPr txBox="1"/>
          <p:nvPr/>
        </p:nvSpPr>
        <p:spPr>
          <a:xfrm>
            <a:off x="1455305" y="6126163"/>
            <a:ext cx="2570205" cy="369332"/>
          </a:xfrm>
          <a:prstGeom prst="rect">
            <a:avLst/>
          </a:prstGeom>
          <a:noFill/>
        </p:spPr>
        <p:txBody>
          <a:bodyPr wrap="square" rtlCol="0">
            <a:spAutoFit/>
          </a:bodyPr>
          <a:lstStyle/>
          <a:p>
            <a:r>
              <a:rPr lang="en-US" altLang="zh-CN" dirty="0" smtClean="0"/>
              <a:t>Wikipedia evidence</a:t>
            </a:r>
            <a:endParaRPr lang="zh-CN" altLang="en-US" dirty="0"/>
          </a:p>
        </p:txBody>
      </p:sp>
      <p:sp>
        <p:nvSpPr>
          <p:cNvPr id="8" name="文本框 7">
            <a:extLst>
              <a:ext uri="{FF2B5EF4-FFF2-40B4-BE49-F238E27FC236}">
                <a16:creationId xmlns:a16="http://schemas.microsoft.com/office/drawing/2014/main" id="{499B7166-C033-47BC-A939-4C87FE7EC046}"/>
              </a:ext>
            </a:extLst>
          </p:cNvPr>
          <p:cNvSpPr txBox="1"/>
          <p:nvPr/>
        </p:nvSpPr>
        <p:spPr>
          <a:xfrm>
            <a:off x="6332820" y="6166506"/>
            <a:ext cx="2570205" cy="369332"/>
          </a:xfrm>
          <a:prstGeom prst="rect">
            <a:avLst/>
          </a:prstGeom>
          <a:noFill/>
        </p:spPr>
        <p:txBody>
          <a:bodyPr wrap="square" rtlCol="0">
            <a:spAutoFit/>
          </a:bodyPr>
          <a:lstStyle/>
          <a:p>
            <a:r>
              <a:rPr lang="en-US" altLang="zh-CN" dirty="0"/>
              <a:t>Wiki-Graph</a:t>
            </a:r>
            <a:endParaRPr lang="zh-CN" altLang="en-US" dirty="0"/>
          </a:p>
        </p:txBody>
      </p:sp>
      <p:pic>
        <p:nvPicPr>
          <p:cNvPr id="11" name="已录下的声音">
            <a:hlinkClick r:id="" action="ppaction://media"/>
          </p:cNvPr>
          <p:cNvPicPr>
            <a:picLocks noChangeAspect="1"/>
          </p:cNvPicPr>
          <p:nvPr>
            <a:audioFile r:link="rId1"/>
            <p:extLst>
              <p:ext uri="{DAA4B4D4-6D71-4841-9C94-3DE7FCFB9230}">
                <p14:media xmlns:p14="http://schemas.microsoft.com/office/powerpoint/2010/main" r:embed="rId2">
                  <p14:trim end="1141.7029"/>
                </p14:media>
              </p:ext>
            </p:extLst>
          </p:nvPr>
        </p:nvPicPr>
        <p:blipFill>
          <a:blip r:embed="rId6"/>
          <a:stretch>
            <a:fillRect/>
          </a:stretch>
        </p:blipFill>
        <p:spPr>
          <a:xfrm>
            <a:off x="8420100" y="6126163"/>
            <a:ext cx="609600" cy="609600"/>
          </a:xfrm>
          <a:prstGeom prst="rect">
            <a:avLst/>
          </a:prstGeom>
        </p:spPr>
      </p:pic>
    </p:spTree>
    <p:extLst>
      <p:ext uri="{BB962C8B-B14F-4D97-AF65-F5344CB8AC3E}">
        <p14:creationId xmlns:p14="http://schemas.microsoft.com/office/powerpoint/2010/main" val="117734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99"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B0B6D-2B31-4522-8DA4-D3DC4159A7E7}"/>
              </a:ext>
            </a:extLst>
          </p:cNvPr>
          <p:cNvSpPr>
            <a:spLocks noGrp="1"/>
          </p:cNvSpPr>
          <p:nvPr>
            <p:ph type="title"/>
          </p:nvPr>
        </p:nvSpPr>
        <p:spPr>
          <a:xfrm>
            <a:off x="4436076" y="548680"/>
            <a:ext cx="4034700" cy="648072"/>
          </a:xfrm>
        </p:spPr>
        <p:txBody>
          <a:bodyPr/>
          <a:lstStyle/>
          <a:p>
            <a:r>
              <a:rPr lang="en-US" altLang="zh-CN" dirty="0"/>
              <a:t>Graph-based Reasoning</a:t>
            </a:r>
            <a:endParaRPr lang="zh-CN" altLang="en-US" dirty="0"/>
          </a:p>
        </p:txBody>
      </p:sp>
      <p:sp>
        <p:nvSpPr>
          <p:cNvPr id="3" name="内容占位符 2">
            <a:extLst>
              <a:ext uri="{FF2B5EF4-FFF2-40B4-BE49-F238E27FC236}">
                <a16:creationId xmlns:a16="http://schemas.microsoft.com/office/drawing/2014/main" id="{A5A6EABC-131F-4A0A-86AF-14C52019D4F6}"/>
              </a:ext>
            </a:extLst>
          </p:cNvPr>
          <p:cNvSpPr>
            <a:spLocks noGrp="1"/>
          </p:cNvSpPr>
          <p:nvPr>
            <p:ph idx="1"/>
          </p:nvPr>
        </p:nvSpPr>
        <p:spPr>
          <a:xfrm>
            <a:off x="457200" y="1600201"/>
            <a:ext cx="8229600" cy="369332"/>
          </a:xfrm>
        </p:spPr>
        <p:txBody>
          <a:bodyPr/>
          <a:lstStyle/>
          <a:p>
            <a:r>
              <a:rPr lang="en-US" altLang="zh-CN" dirty="0" smtClean="0"/>
              <a:t>Baseline</a:t>
            </a:r>
            <a:endParaRPr lang="en-US" altLang="zh-CN" dirty="0"/>
          </a:p>
        </p:txBody>
      </p:sp>
      <p:grpSp>
        <p:nvGrpSpPr>
          <p:cNvPr id="16" name="组合 15">
            <a:extLst>
              <a:ext uri="{FF2B5EF4-FFF2-40B4-BE49-F238E27FC236}">
                <a16:creationId xmlns:a16="http://schemas.microsoft.com/office/drawing/2014/main" id="{5537FA3A-EC00-45E5-8F1F-317994267BF6}"/>
              </a:ext>
            </a:extLst>
          </p:cNvPr>
          <p:cNvGrpSpPr/>
          <p:nvPr/>
        </p:nvGrpSpPr>
        <p:grpSpPr>
          <a:xfrm>
            <a:off x="1612141" y="2258414"/>
            <a:ext cx="6497272" cy="2548705"/>
            <a:chOff x="1673925" y="2369624"/>
            <a:chExt cx="6497272" cy="2548705"/>
          </a:xfrm>
        </p:grpSpPr>
        <p:sp>
          <p:nvSpPr>
            <p:cNvPr id="5" name="TextBox 3">
              <a:extLst>
                <a:ext uri="{FF2B5EF4-FFF2-40B4-BE49-F238E27FC236}">
                  <a16:creationId xmlns:a16="http://schemas.microsoft.com/office/drawing/2014/main" id="{2372EF93-F148-4CF7-8ABA-F17D912E26A8}"/>
                </a:ext>
              </a:extLst>
            </p:cNvPr>
            <p:cNvSpPr txBox="1"/>
            <p:nvPr/>
          </p:nvSpPr>
          <p:spPr>
            <a:xfrm>
              <a:off x="5597733" y="4529419"/>
              <a:ext cx="2139932" cy="369332"/>
            </a:xfrm>
            <a:prstGeom prst="rect">
              <a:avLst/>
            </a:prstGeom>
            <a:noFill/>
          </p:spPr>
          <p:txBody>
            <a:bodyPr wrap="none" rtlCol="0">
              <a:noAutofit/>
            </a:bodyPr>
            <a:lstStyle/>
            <a:p>
              <a:pPr algn="ctr"/>
              <a:r>
                <a:rPr lang="en-US" sz="1400" u="sng" dirty="0">
                  <a:latin typeface="Times New Roman" panose="02020603050405020304" pitchFamily="18" charset="0"/>
                  <a:cs typeface="Times New Roman" panose="02020603050405020304" pitchFamily="18" charset="0"/>
                </a:rPr>
                <a:t>Question</a:t>
              </a:r>
              <a:r>
                <a:rPr lang="en-US" sz="1400" dirty="0">
                  <a:latin typeface="Times New Roman" panose="02020603050405020304" pitchFamily="18" charset="0"/>
                  <a:cs typeface="Times New Roman" panose="02020603050405020304" pitchFamily="18" charset="0"/>
                </a:rPr>
                <a:t> + </a:t>
              </a:r>
              <a:r>
                <a:rPr lang="en-US" sz="1400" u="sng" dirty="0">
                  <a:latin typeface="Times New Roman" panose="02020603050405020304" pitchFamily="18" charset="0"/>
                  <a:cs typeface="Times New Roman" panose="02020603050405020304" pitchFamily="18" charset="0"/>
                </a:rPr>
                <a:t>Choice</a:t>
              </a:r>
            </a:p>
          </p:txBody>
        </p:sp>
        <p:cxnSp>
          <p:nvCxnSpPr>
            <p:cNvPr id="6" name="Straight Arrow Connector 4">
              <a:extLst>
                <a:ext uri="{FF2B5EF4-FFF2-40B4-BE49-F238E27FC236}">
                  <a16:creationId xmlns:a16="http://schemas.microsoft.com/office/drawing/2014/main" id="{C7D53A02-6177-4A55-BF04-B61796D46CAC}"/>
                </a:ext>
              </a:extLst>
            </p:cNvPr>
            <p:cNvCxnSpPr>
              <a:cxnSpLocks/>
            </p:cNvCxnSpPr>
            <p:nvPr/>
          </p:nvCxnSpPr>
          <p:spPr>
            <a:xfrm flipV="1">
              <a:off x="3816177" y="4165110"/>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5">
              <a:extLst>
                <a:ext uri="{FF2B5EF4-FFF2-40B4-BE49-F238E27FC236}">
                  <a16:creationId xmlns:a16="http://schemas.microsoft.com/office/drawing/2014/main" id="{837CA792-B18F-47A3-8667-216C5FD22CC3}"/>
                </a:ext>
              </a:extLst>
            </p:cNvPr>
            <p:cNvSpPr/>
            <p:nvPr/>
          </p:nvSpPr>
          <p:spPr>
            <a:xfrm>
              <a:off x="1673925" y="3826131"/>
              <a:ext cx="5857518" cy="338979"/>
            </a:xfrm>
            <a:prstGeom prst="rect">
              <a:avLst/>
            </a:prstGeom>
            <a:solidFill>
              <a:schemeClr val="bg1">
                <a:lumMod val="95000"/>
              </a:schemeClr>
            </a:solidFill>
            <a:ln>
              <a:solidFill>
                <a:schemeClr val="tx1"/>
              </a:solidFill>
            </a:ln>
          </p:spPr>
          <p:txBody>
            <a:bodyPr wrap="square" rtlCol="0" anchor="ctr">
              <a:noAutofit/>
            </a:bodyPr>
            <a:lstStyle/>
            <a:p>
              <a:pPr algn="ctr"/>
              <a:r>
                <a:rPr lang="en-US" altLang="zh-CN" sz="1400" dirty="0">
                  <a:latin typeface="Times New Roman" panose="02020603050405020304" pitchFamily="18" charset="0"/>
                  <a:cs typeface="Times New Roman" panose="02020603050405020304" pitchFamily="18" charset="0"/>
                </a:rPr>
                <a:t>Pre-trained Language Model ( BERT, </a:t>
              </a:r>
              <a:r>
                <a:rPr lang="en-US" altLang="zh-CN" sz="1400" dirty="0" err="1">
                  <a:latin typeface="Times New Roman" panose="02020603050405020304" pitchFamily="18" charset="0"/>
                  <a:cs typeface="Times New Roman" panose="02020603050405020304" pitchFamily="18" charset="0"/>
                </a:rPr>
                <a:t>XLNet</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RoBERTa</a:t>
              </a:r>
              <a:r>
                <a:rPr lang="en-US" altLang="zh-CN"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8" name="TextBox 9">
              <a:extLst>
                <a:ext uri="{FF2B5EF4-FFF2-40B4-BE49-F238E27FC236}">
                  <a16:creationId xmlns:a16="http://schemas.microsoft.com/office/drawing/2014/main" id="{F991F872-B933-461A-80AB-2FC2C2D038A8}"/>
                </a:ext>
              </a:extLst>
            </p:cNvPr>
            <p:cNvSpPr txBox="1"/>
            <p:nvPr/>
          </p:nvSpPr>
          <p:spPr>
            <a:xfrm>
              <a:off x="6085219" y="3072912"/>
              <a:ext cx="2085978" cy="369332"/>
            </a:xfrm>
            <a:prstGeom prst="rect">
              <a:avLst/>
            </a:prstGeom>
            <a:noFill/>
          </p:spPr>
          <p:txBody>
            <a:bodyPr wrap="square" rtlCol="0">
              <a:noAutofit/>
            </a:bodyPr>
            <a:lstStyle/>
            <a:p>
              <a:pPr algn="ctr"/>
              <a:r>
                <a:rPr lang="en-US" sz="1400" dirty="0">
                  <a:latin typeface="Times New Roman" panose="02020603050405020304" pitchFamily="18" charset="0"/>
                  <a:cs typeface="Times New Roman" panose="02020603050405020304" pitchFamily="18" charset="0"/>
                </a:rPr>
                <a:t>&lt;</a:t>
              </a:r>
              <a:r>
                <a:rPr lang="en-US" sz="1400" dirty="0" err="1">
                  <a:latin typeface="Times New Roman" panose="02020603050405020304" pitchFamily="18" charset="0"/>
                  <a:cs typeface="Times New Roman" panose="02020603050405020304" pitchFamily="18" charset="0"/>
                </a:rPr>
                <a:t>cls</a:t>
              </a:r>
              <a:r>
                <a:rPr lang="en-US" sz="1400" dirty="0">
                  <a:latin typeface="Times New Roman" panose="02020603050405020304" pitchFamily="18" charset="0"/>
                  <a:cs typeface="Times New Roman" panose="02020603050405020304" pitchFamily="18" charset="0"/>
                </a:rPr>
                <a:t>&gt;</a:t>
              </a:r>
            </a:p>
          </p:txBody>
        </p:sp>
        <p:cxnSp>
          <p:nvCxnSpPr>
            <p:cNvPr id="9" name="Straight Arrow Connector 15">
              <a:extLst>
                <a:ext uri="{FF2B5EF4-FFF2-40B4-BE49-F238E27FC236}">
                  <a16:creationId xmlns:a16="http://schemas.microsoft.com/office/drawing/2014/main" id="{E4DA2B35-CCF5-4ABA-A272-152A44FD25EA}"/>
                </a:ext>
              </a:extLst>
            </p:cNvPr>
            <p:cNvCxnSpPr>
              <a:cxnSpLocks/>
            </p:cNvCxnSpPr>
            <p:nvPr/>
          </p:nvCxnSpPr>
          <p:spPr>
            <a:xfrm flipV="1">
              <a:off x="7128208" y="3394618"/>
              <a:ext cx="1" cy="421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17">
              <a:extLst>
                <a:ext uri="{FF2B5EF4-FFF2-40B4-BE49-F238E27FC236}">
                  <a16:creationId xmlns:a16="http://schemas.microsoft.com/office/drawing/2014/main" id="{5FBFDC07-8239-4644-B9BE-D7C14D020C45}"/>
                </a:ext>
              </a:extLst>
            </p:cNvPr>
            <p:cNvSpPr txBox="1"/>
            <p:nvPr/>
          </p:nvSpPr>
          <p:spPr>
            <a:xfrm>
              <a:off x="1820368" y="4548997"/>
              <a:ext cx="1434609" cy="369332"/>
            </a:xfrm>
            <a:prstGeom prst="rect">
              <a:avLst/>
            </a:prstGeom>
            <a:noFill/>
          </p:spPr>
          <p:txBody>
            <a:bodyPr wrap="none" rtlCol="0">
              <a:noAutofit/>
            </a:bodyPr>
            <a:lstStyle/>
            <a:p>
              <a:pPr algn="ctr"/>
              <a:r>
                <a:rPr lang="en-US" sz="1400" u="sng" dirty="0" err="1">
                  <a:latin typeface="Times New Roman" panose="02020603050405020304" pitchFamily="18" charset="0"/>
                  <a:cs typeface="Times New Roman" panose="02020603050405020304" pitchFamily="18" charset="0"/>
                </a:rPr>
                <a:t>ConceptNet</a:t>
              </a:r>
              <a:r>
                <a:rPr lang="en-US" sz="1400" u="sng" dirty="0">
                  <a:latin typeface="Times New Roman" panose="02020603050405020304" pitchFamily="18" charset="0"/>
                  <a:cs typeface="Times New Roman" panose="02020603050405020304" pitchFamily="18" charset="0"/>
                </a:rPr>
                <a:t> Evidence</a:t>
              </a:r>
            </a:p>
          </p:txBody>
        </p:sp>
        <p:sp>
          <p:nvSpPr>
            <p:cNvPr id="11" name="TextBox 18">
              <a:extLst>
                <a:ext uri="{FF2B5EF4-FFF2-40B4-BE49-F238E27FC236}">
                  <a16:creationId xmlns:a16="http://schemas.microsoft.com/office/drawing/2014/main" id="{326CBA48-837C-4B56-A73F-77AEAA16D30F}"/>
                </a:ext>
              </a:extLst>
            </p:cNvPr>
            <p:cNvSpPr txBox="1"/>
            <p:nvPr/>
          </p:nvSpPr>
          <p:spPr>
            <a:xfrm>
              <a:off x="3235348" y="4529419"/>
              <a:ext cx="890779" cy="369332"/>
            </a:xfrm>
            <a:prstGeom prst="rect">
              <a:avLst/>
            </a:prstGeom>
            <a:noFill/>
          </p:spPr>
          <p:txBody>
            <a:bodyPr wrap="none" rtlCol="0">
              <a:noAutofit/>
            </a:bodyPr>
            <a:lstStyle/>
            <a:p>
              <a:pPr algn="ctr"/>
              <a:r>
                <a:rPr lang="en-US" sz="1400" u="sng" dirty="0">
                  <a:latin typeface="Times New Roman" panose="02020603050405020304" pitchFamily="18" charset="0"/>
                  <a:cs typeface="Times New Roman" panose="02020603050405020304" pitchFamily="18" charset="0"/>
                </a:rPr>
                <a:t>&lt;</a:t>
              </a:r>
              <a:r>
                <a:rPr lang="en-US" sz="1400" u="sng" dirty="0" err="1">
                  <a:latin typeface="Times New Roman" panose="02020603050405020304" pitchFamily="18" charset="0"/>
                  <a:cs typeface="Times New Roman" panose="02020603050405020304" pitchFamily="18" charset="0"/>
                </a:rPr>
                <a:t>sep</a:t>
              </a:r>
              <a:r>
                <a:rPr lang="en-US" sz="1400" u="sng" dirty="0">
                  <a:latin typeface="Times New Roman" panose="02020603050405020304" pitchFamily="18" charset="0"/>
                  <a:cs typeface="Times New Roman" panose="02020603050405020304" pitchFamily="18" charset="0"/>
                </a:rPr>
                <a:t>&gt;</a:t>
              </a:r>
            </a:p>
          </p:txBody>
        </p:sp>
        <p:sp>
          <p:nvSpPr>
            <p:cNvPr id="12" name="TextBox 17">
              <a:extLst>
                <a:ext uri="{FF2B5EF4-FFF2-40B4-BE49-F238E27FC236}">
                  <a16:creationId xmlns:a16="http://schemas.microsoft.com/office/drawing/2014/main" id="{D7B23F02-C35C-44FF-8A2E-DC03C4FE24FA}"/>
                </a:ext>
              </a:extLst>
            </p:cNvPr>
            <p:cNvSpPr txBox="1"/>
            <p:nvPr/>
          </p:nvSpPr>
          <p:spPr>
            <a:xfrm>
              <a:off x="3989651" y="4529419"/>
              <a:ext cx="1434609" cy="369332"/>
            </a:xfrm>
            <a:prstGeom prst="rect">
              <a:avLst/>
            </a:prstGeom>
            <a:noFill/>
          </p:spPr>
          <p:txBody>
            <a:bodyPr wrap="none" rtlCol="0">
              <a:noAutofit/>
            </a:bodyPr>
            <a:lstStyle/>
            <a:p>
              <a:pPr algn="ctr"/>
              <a:r>
                <a:rPr lang="en-US" sz="1400" u="sng" dirty="0">
                  <a:latin typeface="Times New Roman" panose="02020603050405020304" pitchFamily="18" charset="0"/>
                  <a:cs typeface="Times New Roman" panose="02020603050405020304" pitchFamily="18" charset="0"/>
                </a:rPr>
                <a:t>Wikipedia Evidence</a:t>
              </a:r>
            </a:p>
          </p:txBody>
        </p:sp>
        <p:sp>
          <p:nvSpPr>
            <p:cNvPr id="13" name="TextBox 18">
              <a:extLst>
                <a:ext uri="{FF2B5EF4-FFF2-40B4-BE49-F238E27FC236}">
                  <a16:creationId xmlns:a16="http://schemas.microsoft.com/office/drawing/2014/main" id="{0585AE89-E339-44CD-A789-C4192B17580C}"/>
                </a:ext>
              </a:extLst>
            </p:cNvPr>
            <p:cNvSpPr txBox="1"/>
            <p:nvPr/>
          </p:nvSpPr>
          <p:spPr>
            <a:xfrm>
              <a:off x="5268155" y="4529419"/>
              <a:ext cx="890779" cy="369332"/>
            </a:xfrm>
            <a:prstGeom prst="rect">
              <a:avLst/>
            </a:prstGeom>
            <a:noFill/>
          </p:spPr>
          <p:txBody>
            <a:bodyPr wrap="none" rtlCol="0">
              <a:noAutofit/>
            </a:bodyPr>
            <a:lstStyle/>
            <a:p>
              <a:pPr algn="ctr"/>
              <a:r>
                <a:rPr lang="en-US" sz="1400" u="sng" dirty="0">
                  <a:latin typeface="Times New Roman" panose="02020603050405020304" pitchFamily="18" charset="0"/>
                  <a:cs typeface="Times New Roman" panose="02020603050405020304" pitchFamily="18" charset="0"/>
                </a:rPr>
                <a:t>&lt;</a:t>
              </a:r>
              <a:r>
                <a:rPr lang="en-US" sz="1400" u="sng" dirty="0" err="1">
                  <a:latin typeface="Times New Roman" panose="02020603050405020304" pitchFamily="18" charset="0"/>
                  <a:cs typeface="Times New Roman" panose="02020603050405020304" pitchFamily="18" charset="0"/>
                </a:rPr>
                <a:t>sep</a:t>
              </a:r>
              <a:r>
                <a:rPr lang="en-US" sz="1400" u="sng" dirty="0">
                  <a:latin typeface="Times New Roman" panose="02020603050405020304" pitchFamily="18" charset="0"/>
                  <a:cs typeface="Times New Roman" panose="02020603050405020304" pitchFamily="18" charset="0"/>
                </a:rPr>
                <a:t>&gt;</a:t>
              </a:r>
            </a:p>
          </p:txBody>
        </p:sp>
        <p:cxnSp>
          <p:nvCxnSpPr>
            <p:cNvPr id="14" name="Straight Arrow Connector 15">
              <a:extLst>
                <a:ext uri="{FF2B5EF4-FFF2-40B4-BE49-F238E27FC236}">
                  <a16:creationId xmlns:a16="http://schemas.microsoft.com/office/drawing/2014/main" id="{7808309C-20B7-426C-9DFC-E598E781E574}"/>
                </a:ext>
              </a:extLst>
            </p:cNvPr>
            <p:cNvCxnSpPr>
              <a:cxnSpLocks/>
            </p:cNvCxnSpPr>
            <p:nvPr/>
          </p:nvCxnSpPr>
          <p:spPr>
            <a:xfrm flipV="1">
              <a:off x="7128208" y="2682930"/>
              <a:ext cx="1" cy="421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9">
              <a:extLst>
                <a:ext uri="{FF2B5EF4-FFF2-40B4-BE49-F238E27FC236}">
                  <a16:creationId xmlns:a16="http://schemas.microsoft.com/office/drawing/2014/main" id="{D3BD071A-66CD-403C-BBBA-8362E292BBEE}"/>
                </a:ext>
              </a:extLst>
            </p:cNvPr>
            <p:cNvSpPr txBox="1"/>
            <p:nvPr/>
          </p:nvSpPr>
          <p:spPr>
            <a:xfrm>
              <a:off x="6023435" y="2369624"/>
              <a:ext cx="2085978" cy="369332"/>
            </a:xfrm>
            <a:prstGeom prst="rect">
              <a:avLst/>
            </a:prstGeom>
            <a:noFill/>
          </p:spPr>
          <p:txBody>
            <a:bodyPr wrap="square" rtlCol="0">
              <a:noAutofit/>
            </a:bodyPr>
            <a:lstStyle/>
            <a:p>
              <a:pPr algn="ctr"/>
              <a:r>
                <a:rPr lang="en-US" sz="1400" dirty="0">
                  <a:latin typeface="Times New Roman" panose="02020603050405020304" pitchFamily="18" charset="0"/>
                  <a:cs typeface="Times New Roman" panose="02020603050405020304" pitchFamily="18" charset="0"/>
                </a:rPr>
                <a:t>score</a:t>
              </a:r>
            </a:p>
          </p:txBody>
        </p:sp>
      </p:grpSp>
      <p:pic>
        <p:nvPicPr>
          <p:cNvPr id="18"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205452"/>
            <a:ext cx="609600" cy="609600"/>
          </a:xfrm>
          <a:prstGeom prst="rect">
            <a:avLst/>
          </a:prstGeom>
        </p:spPr>
      </p:pic>
    </p:spTree>
    <p:extLst>
      <p:ext uri="{BB962C8B-B14F-4D97-AF65-F5344CB8AC3E}">
        <p14:creationId xmlns:p14="http://schemas.microsoft.com/office/powerpoint/2010/main" val="363184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18" fill="hold"/>
                                        <p:tgtEl>
                                          <p:spTgt spid="18"/>
                                        </p:tgtEl>
                                      </p:cBhvr>
                                    </p:cmd>
                                  </p:childTnLst>
                                </p:cTn>
                              </p:par>
                            </p:childTnLst>
                          </p:cTn>
                        </p:par>
                      </p:childTnLst>
                    </p:cTn>
                  </p:par>
                </p:childTnLst>
              </p:cTn>
              <p:nextCondLst>
                <p:cond evt="onClick" delay="0">
                  <p:tgtEl>
                    <p:spTgt spid="18"/>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A5531-A94D-40AF-AB9C-7E2F77CDD901}"/>
              </a:ext>
            </a:extLst>
          </p:cNvPr>
          <p:cNvSpPr>
            <a:spLocks noGrp="1"/>
          </p:cNvSpPr>
          <p:nvPr>
            <p:ph type="title"/>
          </p:nvPr>
        </p:nvSpPr>
        <p:spPr>
          <a:xfrm>
            <a:off x="4757351" y="548680"/>
            <a:ext cx="3713425" cy="648072"/>
          </a:xfrm>
        </p:spPr>
        <p:txBody>
          <a:bodyPr/>
          <a:lstStyle/>
          <a:p>
            <a:r>
              <a:rPr lang="en-US" altLang="zh-CN" dirty="0"/>
              <a:t>Graph-based Reasoning</a:t>
            </a:r>
            <a:endParaRPr lang="zh-CN" altLang="en-US" dirty="0"/>
          </a:p>
        </p:txBody>
      </p:sp>
      <p:sp>
        <p:nvSpPr>
          <p:cNvPr id="3" name="内容占位符 2">
            <a:extLst>
              <a:ext uri="{FF2B5EF4-FFF2-40B4-BE49-F238E27FC236}">
                <a16:creationId xmlns:a16="http://schemas.microsoft.com/office/drawing/2014/main" id="{7ADA29C4-1AEB-4DAB-BB7B-7AF89DE989A2}"/>
              </a:ext>
            </a:extLst>
          </p:cNvPr>
          <p:cNvSpPr>
            <a:spLocks noGrp="1"/>
          </p:cNvSpPr>
          <p:nvPr>
            <p:ph idx="1"/>
          </p:nvPr>
        </p:nvSpPr>
        <p:spPr>
          <a:xfrm>
            <a:off x="457199" y="1600200"/>
            <a:ext cx="4611189" cy="4525963"/>
          </a:xfrm>
        </p:spPr>
        <p:txBody>
          <a:bodyPr/>
          <a:lstStyle/>
          <a:p>
            <a:r>
              <a:rPr lang="en-US" altLang="zh-CN" dirty="0"/>
              <a:t>Graph-based Contextual Representation Learning Module</a:t>
            </a:r>
          </a:p>
          <a:p>
            <a:pPr lvl="1"/>
            <a:r>
              <a:rPr lang="en-US" altLang="zh-CN" dirty="0" smtClean="0"/>
              <a:t>Re-order </a:t>
            </a:r>
            <a:r>
              <a:rPr lang="en-US" altLang="zh-CN" dirty="0"/>
              <a:t>the evidence sentences to re-define the distance between </a:t>
            </a:r>
            <a:r>
              <a:rPr lang="en-US" altLang="zh-CN" dirty="0" smtClean="0"/>
              <a:t>words. </a:t>
            </a:r>
          </a:p>
          <a:p>
            <a:r>
              <a:rPr lang="en-US" altLang="zh-CN" dirty="0" smtClean="0"/>
              <a:t>Graph-based Inference Module</a:t>
            </a:r>
          </a:p>
          <a:p>
            <a:pPr lvl="1"/>
            <a:r>
              <a:rPr lang="en-US" altLang="zh-CN" dirty="0" smtClean="0"/>
              <a:t>Utilize </a:t>
            </a:r>
            <a:r>
              <a:rPr lang="en-US" altLang="zh-CN" dirty="0"/>
              <a:t>graph </a:t>
            </a:r>
            <a:r>
              <a:rPr lang="en-US" altLang="zh-CN" dirty="0" smtClean="0"/>
              <a:t>convolutional networks to obtain node representations</a:t>
            </a:r>
          </a:p>
          <a:p>
            <a:pPr lvl="1"/>
            <a:r>
              <a:rPr lang="en-US" altLang="zh-CN" dirty="0" smtClean="0"/>
              <a:t>Adopt graph attention to aggregate nodes to infer final answers</a:t>
            </a:r>
            <a:endParaRPr lang="en-US" altLang="zh-CN" dirty="0"/>
          </a:p>
        </p:txBody>
      </p:sp>
      <p:pic>
        <p:nvPicPr>
          <p:cNvPr id="5" name="图片 4"/>
          <p:cNvPicPr>
            <a:picLocks noChangeAspect="1"/>
          </p:cNvPicPr>
          <p:nvPr/>
        </p:nvPicPr>
        <p:blipFill>
          <a:blip r:embed="rId5"/>
          <a:stretch>
            <a:fillRect/>
          </a:stretch>
        </p:blipFill>
        <p:spPr>
          <a:xfrm>
            <a:off x="4757351" y="2042711"/>
            <a:ext cx="4127863" cy="3326571"/>
          </a:xfrm>
          <a:prstGeom prst="rect">
            <a:avLst/>
          </a:prstGeom>
        </p:spPr>
      </p:pic>
      <p:pic>
        <p:nvPicPr>
          <p:cNvPr id="7"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75526" y="6126163"/>
            <a:ext cx="609600" cy="609600"/>
          </a:xfrm>
          <a:prstGeom prst="rect">
            <a:avLst/>
          </a:prstGeom>
        </p:spPr>
      </p:pic>
    </p:spTree>
    <p:extLst>
      <p:ext uri="{BB962C8B-B14F-4D97-AF65-F5344CB8AC3E}">
        <p14:creationId xmlns:p14="http://schemas.microsoft.com/office/powerpoint/2010/main" val="18660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23"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7BB07-A9A9-48A7-B317-548866119118}"/>
              </a:ext>
            </a:extLst>
          </p:cNvPr>
          <p:cNvSpPr>
            <a:spLocks noGrp="1"/>
          </p:cNvSpPr>
          <p:nvPr>
            <p:ph type="title"/>
          </p:nvPr>
        </p:nvSpPr>
        <p:spPr>
          <a:xfrm>
            <a:off x="395416" y="548680"/>
            <a:ext cx="8748584" cy="648072"/>
          </a:xfrm>
        </p:spPr>
        <p:txBody>
          <a:bodyPr/>
          <a:lstStyle/>
          <a:p>
            <a:r>
              <a:rPr lang="en-US" altLang="zh-CN" dirty="0"/>
              <a:t>Graph-based Contextual Representation Learning Module</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F71721B-7213-40C0-8E04-BE8E78449F07}"/>
                  </a:ext>
                </a:extLst>
              </p:cNvPr>
              <p:cNvSpPr>
                <a:spLocks noGrp="1"/>
              </p:cNvSpPr>
              <p:nvPr>
                <p:ph idx="1"/>
              </p:nvPr>
            </p:nvSpPr>
            <p:spPr>
              <a:xfrm>
                <a:off x="457200" y="1600200"/>
                <a:ext cx="8229600" cy="4525963"/>
              </a:xfrm>
            </p:spPr>
            <p:txBody>
              <a:bodyPr/>
              <a:lstStyle/>
              <a:p>
                <a:r>
                  <a:rPr lang="en-US" altLang="zh-CN" dirty="0"/>
                  <a:t>Motivation</a:t>
                </a:r>
              </a:p>
              <a:p>
                <a:pPr lvl="1"/>
                <a:r>
                  <a:rPr lang="en-US" altLang="zh-CN" dirty="0"/>
                  <a:t>Evidence </a:t>
                </a:r>
                <a:r>
                  <a:rPr lang="en-US" altLang="zh-CN" dirty="0" smtClean="0"/>
                  <a:t>words </a:t>
                </a:r>
                <a:r>
                  <a:rPr lang="en-US" altLang="zh-CN" dirty="0"/>
                  <a:t>with similar semantics should be put more closer.</a:t>
                </a:r>
              </a:p>
              <a:p>
                <a:r>
                  <a:rPr lang="en-US" altLang="zh-CN" dirty="0"/>
                  <a:t>Topology Sort</a:t>
                </a:r>
              </a:p>
              <a:p>
                <a:pPr lvl="1"/>
                <a:r>
                  <a:rPr lang="en-US" altLang="zh-CN" dirty="0" err="1"/>
                  <a:t>ConceptNet</a:t>
                </a:r>
                <a:r>
                  <a:rPr lang="en-US" altLang="zh-CN" dirty="0"/>
                  <a:t> Evidence</a:t>
                </a:r>
              </a:p>
              <a:p>
                <a:pPr lvl="2"/>
                <a:r>
                  <a:rPr lang="en-US" altLang="zh-CN" dirty="0"/>
                  <a:t>Run topology sort algorithm on the constructed graph and </a:t>
                </a:r>
                <a:r>
                  <a:rPr lang="en-US" altLang="zh-CN" dirty="0" smtClean="0"/>
                  <a:t>re-order </a:t>
                </a:r>
                <a:r>
                  <a:rPr lang="en-US" altLang="zh-CN" dirty="0"/>
                  <a:t>the evidence</a:t>
                </a:r>
                <a:r>
                  <a:rPr lang="en-US" altLang="zh-CN" dirty="0" smtClean="0"/>
                  <a:t>.</a:t>
                </a:r>
              </a:p>
              <a:p>
                <a:pPr lvl="2"/>
                <a:endParaRPr lang="en-US" altLang="zh-CN" dirty="0"/>
              </a:p>
              <a:p>
                <a:pPr lvl="2"/>
                <a:endParaRPr lang="en-US" altLang="zh-CN" dirty="0"/>
              </a:p>
              <a:p>
                <a:pPr lvl="2"/>
                <a:endParaRPr lang="en-US" altLang="zh-CN" dirty="0"/>
              </a:p>
              <a:p>
                <a:pPr marL="0" indent="0">
                  <a:buNone/>
                </a:pPr>
                <a:r>
                  <a:rPr lang="en-US" altLang="zh-CN" dirty="0"/>
                  <a:t>                                                                         </a:t>
                </a:r>
                <a:r>
                  <a:rPr lang="en-US" altLang="zh-CN" sz="1000" dirty="0"/>
                  <a:t>   </a:t>
                </a:r>
                <a:r>
                  <a:rPr lang="en-US" altLang="zh-CN" sz="1000" dirty="0" smtClean="0"/>
                  <a:t> </a:t>
                </a:r>
                <a:endParaRPr lang="en-US" altLang="zh-CN" dirty="0"/>
              </a:p>
              <a:p>
                <a:pPr marL="457200" lvl="1" indent="0">
                  <a:buNone/>
                </a:pPr>
                <a:endParaRPr lang="en-US" altLang="zh-CN" dirty="0"/>
              </a:p>
              <a:p>
                <a:pPr lvl="1"/>
                <a:r>
                  <a:rPr lang="en-US" altLang="zh-CN" dirty="0" smtClean="0"/>
                  <a:t>Wikipedia </a:t>
                </a:r>
                <a:r>
                  <a:rPr lang="en-US" altLang="zh-CN" dirty="0"/>
                  <a:t>Evidence</a:t>
                </a:r>
              </a:p>
              <a:p>
                <a:pPr lvl="2"/>
                <a:r>
                  <a:rPr lang="en-US" altLang="zh-CN" dirty="0"/>
                  <a:t>Construct a sentence-level graph according to Wiki-Graph.</a:t>
                </a:r>
              </a:p>
              <a:p>
                <a:pPr lvl="2"/>
                <a:r>
                  <a:rPr lang="en-US" altLang="zh-CN" dirty="0"/>
                  <a:t>For sentence A and B, two nodes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oMath>
                </a14:m>
                <a:r>
                  <a:rPr lang="en-US" altLang="zh-CN" dirty="0"/>
                  <a:t> if there is an edge &lt;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𝑗</m:t>
                        </m:r>
                      </m:sub>
                    </m:sSub>
                  </m:oMath>
                </a14:m>
                <a:r>
                  <a:rPr lang="en-US" altLang="zh-CN" dirty="0" smtClean="0"/>
                  <a:t>&gt; in Wiki-Graph, </a:t>
                </a:r>
                <a:r>
                  <a:rPr lang="en-US" altLang="zh-CN" dirty="0"/>
                  <a:t>there will be an edge &lt;A,B</a:t>
                </a:r>
                <a:r>
                  <a:rPr lang="en-US" altLang="zh-CN" dirty="0" smtClean="0"/>
                  <a:t>&gt; in the sentence graph.</a:t>
                </a:r>
                <a:endParaRPr lang="en-US" altLang="zh-CN" dirty="0"/>
              </a:p>
              <a:p>
                <a:pPr lvl="2"/>
                <a:r>
                  <a:rPr lang="en-US" altLang="zh-CN" dirty="0"/>
                  <a:t>Run topology sort algorithm on the sentence-level graph.</a:t>
                </a:r>
              </a:p>
              <a:p>
                <a:pPr lvl="2"/>
                <a:endParaRPr lang="en-US" altLang="zh-CN" dirty="0"/>
              </a:p>
              <a:p>
                <a:pPr lvl="2"/>
                <a:endParaRPr lang="zh-CN" altLang="en-US" dirty="0"/>
              </a:p>
            </p:txBody>
          </p:sp>
        </mc:Choice>
        <mc:Fallback>
          <p:sp>
            <p:nvSpPr>
              <p:cNvPr id="3" name="内容占位符 2">
                <a:extLst>
                  <a:ext uri="{FF2B5EF4-FFF2-40B4-BE49-F238E27FC236}">
                    <a16:creationId xmlns:a16="http://schemas.microsoft.com/office/drawing/2014/main" id="{5F71721B-7213-40C0-8E04-BE8E78449F07}"/>
                  </a:ext>
                </a:extLst>
              </p:cNvPr>
              <p:cNvSpPr>
                <a:spLocks noGrp="1" noRot="1" noChangeAspect="1" noMove="1" noResize="1" noEditPoints="1" noAdjustHandles="1" noChangeArrowheads="1" noChangeShapeType="1" noTextEdit="1"/>
              </p:cNvSpPr>
              <p:nvPr>
                <p:ph idx="1"/>
              </p:nvPr>
            </p:nvSpPr>
            <p:spPr>
              <a:xfrm>
                <a:off x="457200" y="1600200"/>
                <a:ext cx="8229600" cy="4525963"/>
              </a:xfrm>
              <a:blipFill>
                <a:blip r:embed="rId5"/>
                <a:stretch>
                  <a:fillRect l="-519" b="-1590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E1D6FEC-E657-4FF7-B0C4-BE8671330992}"/>
              </a:ext>
            </a:extLst>
          </p:cNvPr>
          <p:cNvPicPr>
            <a:picLocks noChangeAspect="1"/>
          </p:cNvPicPr>
          <p:nvPr/>
        </p:nvPicPr>
        <p:blipFill>
          <a:blip r:embed="rId6"/>
          <a:stretch>
            <a:fillRect/>
          </a:stretch>
        </p:blipFill>
        <p:spPr>
          <a:xfrm>
            <a:off x="1048043" y="3761581"/>
            <a:ext cx="2661809" cy="1296150"/>
          </a:xfrm>
          <a:prstGeom prst="rect">
            <a:avLst/>
          </a:prstGeom>
        </p:spPr>
      </p:pic>
      <p:sp>
        <p:nvSpPr>
          <p:cNvPr id="5" name="箭头: 右 4">
            <a:extLst>
              <a:ext uri="{FF2B5EF4-FFF2-40B4-BE49-F238E27FC236}">
                <a16:creationId xmlns:a16="http://schemas.microsoft.com/office/drawing/2014/main" id="{BD2815DA-0063-4509-AAE6-E674C0647CE2}"/>
              </a:ext>
            </a:extLst>
          </p:cNvPr>
          <p:cNvSpPr/>
          <p:nvPr/>
        </p:nvSpPr>
        <p:spPr>
          <a:xfrm>
            <a:off x="3852373" y="4290194"/>
            <a:ext cx="1031789" cy="238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26683" y="4086490"/>
            <a:ext cx="3945159" cy="646331"/>
          </a:xfrm>
          <a:prstGeom prst="rect">
            <a:avLst/>
          </a:prstGeom>
        </p:spPr>
        <p:txBody>
          <a:bodyPr wrap="square">
            <a:spAutoFit/>
          </a:bodyPr>
          <a:lstStyle/>
          <a:p>
            <a:r>
              <a:rPr lang="en-US" altLang="zh-CN" sz="1200" dirty="0"/>
              <a:t>&lt;“people has eyes”, “eyes is related to cry”, </a:t>
            </a:r>
            <a:r>
              <a:rPr lang="en-US" altLang="zh-CN" sz="1200" dirty="0" smtClean="0"/>
              <a:t>“</a:t>
            </a:r>
            <a:r>
              <a:rPr lang="en-US" altLang="zh-CN" sz="1200" dirty="0"/>
              <a:t>people can do singing”, “cry is a kind </a:t>
            </a:r>
            <a:r>
              <a:rPr lang="en-US" altLang="zh-CN" sz="1200" dirty="0" smtClean="0"/>
              <a:t>of sound</a:t>
            </a:r>
            <a:r>
              <a:rPr lang="en-US" altLang="zh-CN" sz="1200" dirty="0"/>
              <a:t>”, “</a:t>
            </a:r>
            <a:r>
              <a:rPr lang="en-US" altLang="zh-CN" sz="1200" dirty="0" smtClean="0"/>
              <a:t>singing </a:t>
            </a:r>
            <a:r>
              <a:rPr lang="en-US" altLang="zh-CN" sz="1200" dirty="0"/>
              <a:t>requires sound”, “</a:t>
            </a:r>
            <a:r>
              <a:rPr lang="en-US" altLang="zh-CN" sz="1200" dirty="0" smtClean="0"/>
              <a:t>sound is </a:t>
            </a:r>
            <a:r>
              <a:rPr lang="en-US" altLang="zh-CN" sz="1200" dirty="0"/>
              <a:t>related to playing guitar</a:t>
            </a:r>
            <a:r>
              <a:rPr lang="en-US" altLang="zh-CN" sz="1200" dirty="0">
                <a:latin typeface="微软雅黑" panose="020B0503020204020204" pitchFamily="34" charset="-122"/>
                <a:ea typeface="微软雅黑" panose="020B0503020204020204" pitchFamily="34" charset="-122"/>
              </a:rPr>
              <a:t>”&gt;</a:t>
            </a:r>
          </a:p>
        </p:txBody>
      </p:sp>
      <p:pic>
        <p:nvPicPr>
          <p:cNvPr id="8"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62242" y="6248400"/>
            <a:ext cx="609600" cy="609600"/>
          </a:xfrm>
          <a:prstGeom prst="rect">
            <a:avLst/>
          </a:prstGeom>
        </p:spPr>
      </p:pic>
    </p:spTree>
    <p:extLst>
      <p:ext uri="{BB962C8B-B14F-4D97-AF65-F5344CB8AC3E}">
        <p14:creationId xmlns:p14="http://schemas.microsoft.com/office/powerpoint/2010/main" val="36686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39"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2E32E-6053-4D7A-AA4C-3650A4CBC1A7}"/>
              </a:ext>
            </a:extLst>
          </p:cNvPr>
          <p:cNvSpPr>
            <a:spLocks noGrp="1"/>
          </p:cNvSpPr>
          <p:nvPr>
            <p:ph type="title"/>
          </p:nvPr>
        </p:nvSpPr>
        <p:spPr>
          <a:xfrm>
            <a:off x="232109" y="627057"/>
            <a:ext cx="8679782" cy="648072"/>
          </a:xfrm>
        </p:spPr>
        <p:txBody>
          <a:bodyPr/>
          <a:lstStyle/>
          <a:p>
            <a:r>
              <a:rPr lang="en-US" altLang="zh-CN" dirty="0"/>
              <a:t>Graph-based Contextual Representation Learning Module</a:t>
            </a:r>
            <a:endParaRPr lang="zh-CN" altLang="en-US" dirty="0"/>
          </a:p>
        </p:txBody>
      </p:sp>
      <p:grpSp>
        <p:nvGrpSpPr>
          <p:cNvPr id="7" name="组合 6">
            <a:extLst>
              <a:ext uri="{FF2B5EF4-FFF2-40B4-BE49-F238E27FC236}">
                <a16:creationId xmlns:a16="http://schemas.microsoft.com/office/drawing/2014/main" id="{31B3B481-5051-4CFF-A68D-1A512C04912D}"/>
              </a:ext>
            </a:extLst>
          </p:cNvPr>
          <p:cNvGrpSpPr/>
          <p:nvPr/>
        </p:nvGrpSpPr>
        <p:grpSpPr>
          <a:xfrm>
            <a:off x="518983" y="2264592"/>
            <a:ext cx="7804660" cy="2545360"/>
            <a:chOff x="1673925" y="2369624"/>
            <a:chExt cx="6697003" cy="2545360"/>
          </a:xfrm>
        </p:grpSpPr>
        <p:sp>
          <p:nvSpPr>
            <p:cNvPr id="8" name="TextBox 3">
              <a:extLst>
                <a:ext uri="{FF2B5EF4-FFF2-40B4-BE49-F238E27FC236}">
                  <a16:creationId xmlns:a16="http://schemas.microsoft.com/office/drawing/2014/main" id="{90E0990D-2EAA-4DC4-9DF8-41C0579DB5A8}"/>
                </a:ext>
              </a:extLst>
            </p:cNvPr>
            <p:cNvSpPr txBox="1"/>
            <p:nvPr/>
          </p:nvSpPr>
          <p:spPr>
            <a:xfrm>
              <a:off x="6230996" y="4537762"/>
              <a:ext cx="2139932" cy="369332"/>
            </a:xfrm>
            <a:prstGeom prst="rect">
              <a:avLst/>
            </a:prstGeom>
            <a:noFill/>
          </p:spPr>
          <p:txBody>
            <a:bodyPr wrap="none" rtlCol="0">
              <a:noAutofit/>
            </a:bodyPr>
            <a:lstStyle/>
            <a:p>
              <a:pPr algn="ctr"/>
              <a:r>
                <a:rPr lang="en-US" sz="1400" u="sng" dirty="0">
                  <a:latin typeface="Times New Roman" panose="02020603050405020304" pitchFamily="18" charset="0"/>
                  <a:cs typeface="Times New Roman" panose="02020603050405020304" pitchFamily="18" charset="0"/>
                </a:rPr>
                <a:t>Question</a:t>
              </a:r>
              <a:r>
                <a:rPr lang="en-US" sz="1400" dirty="0">
                  <a:latin typeface="Times New Roman" panose="02020603050405020304" pitchFamily="18" charset="0"/>
                  <a:cs typeface="Times New Roman" panose="02020603050405020304" pitchFamily="18" charset="0"/>
                </a:rPr>
                <a:t> + </a:t>
              </a:r>
              <a:r>
                <a:rPr lang="en-US" sz="1400" u="sng" dirty="0">
                  <a:latin typeface="Times New Roman" panose="02020603050405020304" pitchFamily="18" charset="0"/>
                  <a:cs typeface="Times New Roman" panose="02020603050405020304" pitchFamily="18" charset="0"/>
                </a:rPr>
                <a:t>Choice</a:t>
              </a:r>
            </a:p>
          </p:txBody>
        </p:sp>
        <p:cxnSp>
          <p:nvCxnSpPr>
            <p:cNvPr id="9" name="Straight Arrow Connector 4">
              <a:extLst>
                <a:ext uri="{FF2B5EF4-FFF2-40B4-BE49-F238E27FC236}">
                  <a16:creationId xmlns:a16="http://schemas.microsoft.com/office/drawing/2014/main" id="{39A019B8-9DE9-4FA0-90B6-938BDC0D541A}"/>
                </a:ext>
              </a:extLst>
            </p:cNvPr>
            <p:cNvCxnSpPr>
              <a:cxnSpLocks/>
            </p:cNvCxnSpPr>
            <p:nvPr/>
          </p:nvCxnSpPr>
          <p:spPr>
            <a:xfrm flipV="1">
              <a:off x="3816177" y="4165110"/>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5">
              <a:extLst>
                <a:ext uri="{FF2B5EF4-FFF2-40B4-BE49-F238E27FC236}">
                  <a16:creationId xmlns:a16="http://schemas.microsoft.com/office/drawing/2014/main" id="{460900BB-341E-4824-9E50-7FFA089E00BD}"/>
                </a:ext>
              </a:extLst>
            </p:cNvPr>
            <p:cNvSpPr/>
            <p:nvPr/>
          </p:nvSpPr>
          <p:spPr>
            <a:xfrm>
              <a:off x="1673925" y="3826131"/>
              <a:ext cx="5857518" cy="338979"/>
            </a:xfrm>
            <a:prstGeom prst="rect">
              <a:avLst/>
            </a:prstGeom>
            <a:solidFill>
              <a:schemeClr val="bg1">
                <a:lumMod val="95000"/>
              </a:schemeClr>
            </a:solidFill>
            <a:ln>
              <a:solidFill>
                <a:schemeClr val="tx1"/>
              </a:solidFill>
            </a:ln>
          </p:spPr>
          <p:txBody>
            <a:bodyPr wrap="square" rtlCol="0" anchor="ctr">
              <a:noAutofit/>
            </a:bodyPr>
            <a:lstStyle/>
            <a:p>
              <a:pPr algn="ctr"/>
              <a:r>
                <a:rPr lang="en-US" altLang="zh-CN" sz="1400" dirty="0">
                  <a:latin typeface="Times New Roman" panose="02020603050405020304" pitchFamily="18" charset="0"/>
                  <a:cs typeface="Times New Roman" panose="02020603050405020304" pitchFamily="18" charset="0"/>
                </a:rPr>
                <a:t>Pre-trained Language Model ( BERT, </a:t>
              </a:r>
              <a:r>
                <a:rPr lang="en-US" altLang="zh-CN" sz="1400" dirty="0" err="1">
                  <a:latin typeface="Times New Roman" panose="02020603050405020304" pitchFamily="18" charset="0"/>
                  <a:cs typeface="Times New Roman" panose="02020603050405020304" pitchFamily="18" charset="0"/>
                </a:rPr>
                <a:t>XLNet</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RoBERTa</a:t>
              </a:r>
              <a:r>
                <a:rPr lang="en-US" altLang="zh-CN"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1" name="TextBox 9">
              <a:extLst>
                <a:ext uri="{FF2B5EF4-FFF2-40B4-BE49-F238E27FC236}">
                  <a16:creationId xmlns:a16="http://schemas.microsoft.com/office/drawing/2014/main" id="{03A10CCC-7D71-410D-B1EE-F58F5719748B}"/>
                </a:ext>
              </a:extLst>
            </p:cNvPr>
            <p:cNvSpPr txBox="1"/>
            <p:nvPr/>
          </p:nvSpPr>
          <p:spPr>
            <a:xfrm>
              <a:off x="6085219" y="3072912"/>
              <a:ext cx="2085978" cy="369332"/>
            </a:xfrm>
            <a:prstGeom prst="rect">
              <a:avLst/>
            </a:prstGeom>
            <a:noFill/>
          </p:spPr>
          <p:txBody>
            <a:bodyPr wrap="square" rtlCol="0">
              <a:noAutofit/>
            </a:bodyPr>
            <a:lstStyle/>
            <a:p>
              <a:pPr algn="ctr"/>
              <a:r>
                <a:rPr lang="en-US" sz="1400" dirty="0">
                  <a:latin typeface="Times New Roman" panose="02020603050405020304" pitchFamily="18" charset="0"/>
                  <a:cs typeface="Times New Roman" panose="02020603050405020304" pitchFamily="18" charset="0"/>
                </a:rPr>
                <a:t>&lt;</a:t>
              </a:r>
              <a:r>
                <a:rPr lang="en-US" sz="1400" dirty="0" err="1">
                  <a:latin typeface="Times New Roman" panose="02020603050405020304" pitchFamily="18" charset="0"/>
                  <a:cs typeface="Times New Roman" panose="02020603050405020304" pitchFamily="18" charset="0"/>
                </a:rPr>
                <a:t>cls</a:t>
              </a:r>
              <a:r>
                <a:rPr lang="en-US" sz="1400" dirty="0">
                  <a:latin typeface="Times New Roman" panose="02020603050405020304" pitchFamily="18" charset="0"/>
                  <a:cs typeface="Times New Roman" panose="02020603050405020304" pitchFamily="18" charset="0"/>
                </a:rPr>
                <a:t>&gt;</a:t>
              </a:r>
            </a:p>
          </p:txBody>
        </p:sp>
        <p:cxnSp>
          <p:nvCxnSpPr>
            <p:cNvPr id="12" name="Straight Arrow Connector 15">
              <a:extLst>
                <a:ext uri="{FF2B5EF4-FFF2-40B4-BE49-F238E27FC236}">
                  <a16:creationId xmlns:a16="http://schemas.microsoft.com/office/drawing/2014/main" id="{0AD8E575-6D70-4DF2-AEC0-04BC5A096E70}"/>
                </a:ext>
              </a:extLst>
            </p:cNvPr>
            <p:cNvCxnSpPr>
              <a:cxnSpLocks/>
            </p:cNvCxnSpPr>
            <p:nvPr/>
          </p:nvCxnSpPr>
          <p:spPr>
            <a:xfrm flipV="1">
              <a:off x="7128208" y="3394618"/>
              <a:ext cx="1" cy="421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7">
              <a:extLst>
                <a:ext uri="{FF2B5EF4-FFF2-40B4-BE49-F238E27FC236}">
                  <a16:creationId xmlns:a16="http://schemas.microsoft.com/office/drawing/2014/main" id="{4FFD011C-4076-4873-8236-6456ECEA26C8}"/>
                </a:ext>
              </a:extLst>
            </p:cNvPr>
            <p:cNvSpPr txBox="1"/>
            <p:nvPr/>
          </p:nvSpPr>
          <p:spPr>
            <a:xfrm>
              <a:off x="2080304" y="4526073"/>
              <a:ext cx="1434609" cy="369332"/>
            </a:xfrm>
            <a:prstGeom prst="rect">
              <a:avLst/>
            </a:prstGeom>
            <a:noFill/>
          </p:spPr>
          <p:txBody>
            <a:bodyPr wrap="none" rtlCol="0">
              <a:noAutofit/>
            </a:bodyPr>
            <a:lstStyle/>
            <a:p>
              <a:pPr algn="ctr"/>
              <a:r>
                <a:rPr lang="en-US" sz="1400" u="sng" dirty="0">
                  <a:solidFill>
                    <a:srgbClr val="FF0000"/>
                  </a:solidFill>
                  <a:latin typeface="Times New Roman" panose="02020603050405020304" pitchFamily="18" charset="0"/>
                  <a:cs typeface="Times New Roman" panose="02020603050405020304" pitchFamily="18" charset="0"/>
                </a:rPr>
                <a:t>Reordered</a:t>
              </a:r>
              <a:r>
                <a:rPr lang="en-US" sz="1400" u="sng" dirty="0">
                  <a:latin typeface="Times New Roman" panose="02020603050405020304" pitchFamily="18" charset="0"/>
                  <a:cs typeface="Times New Roman" panose="02020603050405020304" pitchFamily="18" charset="0"/>
                </a:rPr>
                <a:t> </a:t>
              </a:r>
              <a:r>
                <a:rPr lang="en-US" sz="1400" u="sng" dirty="0" err="1">
                  <a:latin typeface="Times New Roman" panose="02020603050405020304" pitchFamily="18" charset="0"/>
                  <a:cs typeface="Times New Roman" panose="02020603050405020304" pitchFamily="18" charset="0"/>
                </a:rPr>
                <a:t>ConceptNet</a:t>
              </a:r>
              <a:r>
                <a:rPr lang="en-US" sz="1400" u="sng" dirty="0">
                  <a:latin typeface="Times New Roman" panose="02020603050405020304" pitchFamily="18" charset="0"/>
                  <a:cs typeface="Times New Roman" panose="02020603050405020304" pitchFamily="18" charset="0"/>
                </a:rPr>
                <a:t> Evidence</a:t>
              </a:r>
            </a:p>
          </p:txBody>
        </p:sp>
        <p:sp>
          <p:nvSpPr>
            <p:cNvPr id="14" name="TextBox 18">
              <a:extLst>
                <a:ext uri="{FF2B5EF4-FFF2-40B4-BE49-F238E27FC236}">
                  <a16:creationId xmlns:a16="http://schemas.microsoft.com/office/drawing/2014/main" id="{3CE6EE42-F27C-47AD-8EF6-A56A10D408B1}"/>
                </a:ext>
              </a:extLst>
            </p:cNvPr>
            <p:cNvSpPr txBox="1"/>
            <p:nvPr/>
          </p:nvSpPr>
          <p:spPr>
            <a:xfrm>
              <a:off x="3618694" y="4529419"/>
              <a:ext cx="890779" cy="369332"/>
            </a:xfrm>
            <a:prstGeom prst="rect">
              <a:avLst/>
            </a:prstGeom>
            <a:noFill/>
          </p:spPr>
          <p:txBody>
            <a:bodyPr wrap="none" rtlCol="0">
              <a:noAutofit/>
            </a:bodyPr>
            <a:lstStyle/>
            <a:p>
              <a:pPr algn="ctr"/>
              <a:r>
                <a:rPr lang="en-US" sz="1400" u="sng" dirty="0">
                  <a:latin typeface="Times New Roman" panose="02020603050405020304" pitchFamily="18" charset="0"/>
                  <a:cs typeface="Times New Roman" panose="02020603050405020304" pitchFamily="18" charset="0"/>
                </a:rPr>
                <a:t>&lt;</a:t>
              </a:r>
              <a:r>
                <a:rPr lang="en-US" sz="1400" u="sng" dirty="0" err="1">
                  <a:latin typeface="Times New Roman" panose="02020603050405020304" pitchFamily="18" charset="0"/>
                  <a:cs typeface="Times New Roman" panose="02020603050405020304" pitchFamily="18" charset="0"/>
                </a:rPr>
                <a:t>sep</a:t>
              </a:r>
              <a:r>
                <a:rPr lang="en-US" sz="1400" u="sng" dirty="0">
                  <a:latin typeface="Times New Roman" panose="02020603050405020304" pitchFamily="18" charset="0"/>
                  <a:cs typeface="Times New Roman" panose="02020603050405020304" pitchFamily="18" charset="0"/>
                </a:rPr>
                <a:t>&gt;</a:t>
              </a:r>
            </a:p>
          </p:txBody>
        </p:sp>
        <p:sp>
          <p:nvSpPr>
            <p:cNvPr id="15" name="TextBox 17">
              <a:extLst>
                <a:ext uri="{FF2B5EF4-FFF2-40B4-BE49-F238E27FC236}">
                  <a16:creationId xmlns:a16="http://schemas.microsoft.com/office/drawing/2014/main" id="{C05CDDB9-89D4-4339-9FCB-468C4B60FFBF}"/>
                </a:ext>
              </a:extLst>
            </p:cNvPr>
            <p:cNvSpPr txBox="1"/>
            <p:nvPr/>
          </p:nvSpPr>
          <p:spPr>
            <a:xfrm>
              <a:off x="4549150" y="4529419"/>
              <a:ext cx="1434609" cy="369332"/>
            </a:xfrm>
            <a:prstGeom prst="rect">
              <a:avLst/>
            </a:prstGeom>
            <a:noFill/>
          </p:spPr>
          <p:txBody>
            <a:bodyPr wrap="none" rtlCol="0">
              <a:noAutofit/>
            </a:bodyPr>
            <a:lstStyle/>
            <a:p>
              <a:pPr algn="ctr"/>
              <a:r>
                <a:rPr lang="en-US" sz="1400" u="sng" dirty="0">
                  <a:solidFill>
                    <a:srgbClr val="FF0000"/>
                  </a:solidFill>
                  <a:latin typeface="Times New Roman" panose="02020603050405020304" pitchFamily="18" charset="0"/>
                  <a:cs typeface="Times New Roman" panose="02020603050405020304" pitchFamily="18" charset="0"/>
                </a:rPr>
                <a:t>Reordered</a:t>
              </a:r>
              <a:r>
                <a:rPr lang="en-US" sz="1400" u="sng" dirty="0">
                  <a:latin typeface="Times New Roman" panose="02020603050405020304" pitchFamily="18" charset="0"/>
                  <a:cs typeface="Times New Roman" panose="02020603050405020304" pitchFamily="18" charset="0"/>
                </a:rPr>
                <a:t> Wikipedia Evidence</a:t>
              </a:r>
            </a:p>
          </p:txBody>
        </p:sp>
        <p:sp>
          <p:nvSpPr>
            <p:cNvPr id="16" name="TextBox 18">
              <a:extLst>
                <a:ext uri="{FF2B5EF4-FFF2-40B4-BE49-F238E27FC236}">
                  <a16:creationId xmlns:a16="http://schemas.microsoft.com/office/drawing/2014/main" id="{24348E19-A63A-447D-98AB-21355FA1E7B3}"/>
                </a:ext>
              </a:extLst>
            </p:cNvPr>
            <p:cNvSpPr txBox="1"/>
            <p:nvPr/>
          </p:nvSpPr>
          <p:spPr>
            <a:xfrm>
              <a:off x="6023435" y="4545652"/>
              <a:ext cx="890779" cy="369332"/>
            </a:xfrm>
            <a:prstGeom prst="rect">
              <a:avLst/>
            </a:prstGeom>
            <a:noFill/>
          </p:spPr>
          <p:txBody>
            <a:bodyPr wrap="none" rtlCol="0">
              <a:noAutofit/>
            </a:bodyPr>
            <a:lstStyle/>
            <a:p>
              <a:pPr algn="ctr"/>
              <a:r>
                <a:rPr lang="en-US" sz="1400" u="sng" dirty="0">
                  <a:latin typeface="Times New Roman" panose="02020603050405020304" pitchFamily="18" charset="0"/>
                  <a:cs typeface="Times New Roman" panose="02020603050405020304" pitchFamily="18" charset="0"/>
                </a:rPr>
                <a:t>&lt;</a:t>
              </a:r>
              <a:r>
                <a:rPr lang="en-US" sz="1400" u="sng" dirty="0" err="1">
                  <a:latin typeface="Times New Roman" panose="02020603050405020304" pitchFamily="18" charset="0"/>
                  <a:cs typeface="Times New Roman" panose="02020603050405020304" pitchFamily="18" charset="0"/>
                </a:rPr>
                <a:t>sep</a:t>
              </a:r>
              <a:r>
                <a:rPr lang="en-US" sz="1400" u="sng" dirty="0">
                  <a:latin typeface="Times New Roman" panose="02020603050405020304" pitchFamily="18" charset="0"/>
                  <a:cs typeface="Times New Roman" panose="02020603050405020304" pitchFamily="18" charset="0"/>
                </a:rPr>
                <a:t>&gt;</a:t>
              </a:r>
            </a:p>
          </p:txBody>
        </p:sp>
        <p:cxnSp>
          <p:nvCxnSpPr>
            <p:cNvPr id="17" name="Straight Arrow Connector 15">
              <a:extLst>
                <a:ext uri="{FF2B5EF4-FFF2-40B4-BE49-F238E27FC236}">
                  <a16:creationId xmlns:a16="http://schemas.microsoft.com/office/drawing/2014/main" id="{2D3CC8D3-B921-47EB-A7DA-F7FE005A3672}"/>
                </a:ext>
              </a:extLst>
            </p:cNvPr>
            <p:cNvCxnSpPr>
              <a:cxnSpLocks/>
            </p:cNvCxnSpPr>
            <p:nvPr/>
          </p:nvCxnSpPr>
          <p:spPr>
            <a:xfrm flipV="1">
              <a:off x="7128208" y="2682930"/>
              <a:ext cx="1" cy="421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9">
              <a:extLst>
                <a:ext uri="{FF2B5EF4-FFF2-40B4-BE49-F238E27FC236}">
                  <a16:creationId xmlns:a16="http://schemas.microsoft.com/office/drawing/2014/main" id="{8E0A1117-1D5B-4B67-9425-3959F2E79495}"/>
                </a:ext>
              </a:extLst>
            </p:cNvPr>
            <p:cNvSpPr txBox="1"/>
            <p:nvPr/>
          </p:nvSpPr>
          <p:spPr>
            <a:xfrm>
              <a:off x="6023435" y="2369624"/>
              <a:ext cx="2085978" cy="369332"/>
            </a:xfrm>
            <a:prstGeom prst="rect">
              <a:avLst/>
            </a:prstGeom>
            <a:noFill/>
          </p:spPr>
          <p:txBody>
            <a:bodyPr wrap="square" rtlCol="0">
              <a:noAutofit/>
            </a:bodyPr>
            <a:lstStyle/>
            <a:p>
              <a:pPr algn="ctr"/>
              <a:r>
                <a:rPr lang="en-US" sz="1400" dirty="0">
                  <a:latin typeface="Times New Roman" panose="02020603050405020304" pitchFamily="18" charset="0"/>
                  <a:cs typeface="Times New Roman" panose="02020603050405020304" pitchFamily="18" charset="0"/>
                </a:rPr>
                <a:t>score</a:t>
              </a:r>
            </a:p>
          </p:txBody>
        </p:sp>
      </p:grpSp>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23643" y="5897580"/>
            <a:ext cx="609600" cy="609600"/>
          </a:xfrm>
          <a:prstGeom prst="rect">
            <a:avLst/>
          </a:prstGeom>
        </p:spPr>
      </p:pic>
    </p:spTree>
    <p:extLst>
      <p:ext uri="{BB962C8B-B14F-4D97-AF65-F5344CB8AC3E}">
        <p14:creationId xmlns:p14="http://schemas.microsoft.com/office/powerpoint/2010/main" val="169953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6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4F757-AB3E-4FE9-A60D-63F8BC735F83}"/>
              </a:ext>
            </a:extLst>
          </p:cNvPr>
          <p:cNvSpPr>
            <a:spLocks noGrp="1"/>
          </p:cNvSpPr>
          <p:nvPr>
            <p:ph type="title"/>
          </p:nvPr>
        </p:nvSpPr>
        <p:spPr>
          <a:xfrm>
            <a:off x="3608173" y="548680"/>
            <a:ext cx="4862603" cy="648072"/>
          </a:xfrm>
        </p:spPr>
        <p:txBody>
          <a:bodyPr/>
          <a:lstStyle/>
          <a:p>
            <a:r>
              <a:rPr lang="en-US" altLang="zh-CN" dirty="0"/>
              <a:t>Graph-based Inference Module</a:t>
            </a:r>
          </a:p>
        </p:txBody>
      </p:sp>
      <p:sp>
        <p:nvSpPr>
          <p:cNvPr id="3" name="内容占位符 2">
            <a:extLst>
              <a:ext uri="{FF2B5EF4-FFF2-40B4-BE49-F238E27FC236}">
                <a16:creationId xmlns:a16="http://schemas.microsoft.com/office/drawing/2014/main" id="{640FCD13-D250-4497-AA43-F71F0FD045AA}"/>
              </a:ext>
            </a:extLst>
          </p:cNvPr>
          <p:cNvSpPr>
            <a:spLocks noGrp="1"/>
          </p:cNvSpPr>
          <p:nvPr>
            <p:ph idx="1"/>
          </p:nvPr>
        </p:nvSpPr>
        <p:spPr>
          <a:xfrm>
            <a:off x="457200" y="1600200"/>
            <a:ext cx="8132618" cy="4525963"/>
          </a:xfrm>
        </p:spPr>
        <p:txBody>
          <a:bodyPr/>
          <a:lstStyle/>
          <a:p>
            <a:r>
              <a:rPr lang="en-US" altLang="zh-CN" sz="1600" dirty="0"/>
              <a:t>Adopt Graph </a:t>
            </a:r>
            <a:r>
              <a:rPr lang="en-US" altLang="zh-CN" sz="1600" dirty="0" smtClean="0"/>
              <a:t>Convolutional </a:t>
            </a:r>
            <a:r>
              <a:rPr lang="en-US" altLang="zh-CN" sz="1600" dirty="0"/>
              <a:t>Network to </a:t>
            </a:r>
            <a:r>
              <a:rPr lang="en-US" altLang="zh-CN" sz="1600" dirty="0" smtClean="0"/>
              <a:t>learn </a:t>
            </a:r>
            <a:r>
              <a:rPr lang="en-US" altLang="zh-CN" sz="1600" dirty="0"/>
              <a:t>node </a:t>
            </a:r>
            <a:r>
              <a:rPr lang="en-US" altLang="zh-CN" sz="1600" dirty="0" smtClean="0"/>
              <a:t>representations for Concept-Graph and Wiki-Graph.</a:t>
            </a:r>
            <a:endParaRPr lang="en-US" altLang="zh-CN" sz="1600" dirty="0"/>
          </a:p>
          <a:p>
            <a:r>
              <a:rPr lang="en-US" altLang="zh-CN" sz="1600" dirty="0"/>
              <a:t>Node representation is initialized with the average of token </a:t>
            </a:r>
            <a:r>
              <a:rPr lang="en-US" altLang="zh-CN" sz="1600" dirty="0" err="1" smtClean="0"/>
              <a:t>embeddings</a:t>
            </a:r>
            <a:r>
              <a:rPr lang="en-US" altLang="zh-CN" sz="1600" dirty="0" smtClean="0"/>
              <a:t> from </a:t>
            </a:r>
            <a:r>
              <a:rPr lang="en-US" altLang="zh-CN" sz="1600" dirty="0" err="1" smtClean="0"/>
              <a:t>XLNet</a:t>
            </a:r>
            <a:r>
              <a:rPr lang="en-US" altLang="zh-CN" sz="1600" dirty="0" smtClean="0"/>
              <a:t>.</a:t>
            </a:r>
            <a:endParaRPr lang="en-US" altLang="zh-CN" sz="1600" dirty="0"/>
          </a:p>
          <a:p>
            <a:r>
              <a:rPr lang="en-US" altLang="zh-CN" sz="1600" dirty="0"/>
              <a:t>Graph attention </a:t>
            </a:r>
            <a:r>
              <a:rPr lang="en-US" altLang="zh-CN" sz="1600" dirty="0" smtClean="0"/>
              <a:t>between &lt;</a:t>
            </a:r>
            <a:r>
              <a:rPr lang="en-US" altLang="zh-CN" sz="1600" dirty="0" err="1" smtClean="0"/>
              <a:t>cls</a:t>
            </a:r>
            <a:r>
              <a:rPr lang="en-US" altLang="zh-CN" sz="1600" dirty="0" smtClean="0"/>
              <a:t>&gt; and graph nodes to </a:t>
            </a:r>
            <a:r>
              <a:rPr lang="en-US" altLang="zh-CN" sz="1600" dirty="0"/>
              <a:t>aggregate graph information for </a:t>
            </a:r>
            <a:r>
              <a:rPr lang="en-US" altLang="zh-CN" sz="1600" dirty="0" smtClean="0"/>
              <a:t>inferences.</a:t>
            </a:r>
            <a:endParaRPr lang="en-US" altLang="zh-CN" sz="1600" dirty="0"/>
          </a:p>
        </p:txBody>
      </p:sp>
      <p:pic>
        <p:nvPicPr>
          <p:cNvPr id="5" name="图片 4"/>
          <p:cNvPicPr>
            <a:picLocks noChangeAspect="1"/>
          </p:cNvPicPr>
          <p:nvPr/>
        </p:nvPicPr>
        <p:blipFill>
          <a:blip r:embed="rId5"/>
          <a:stretch>
            <a:fillRect/>
          </a:stretch>
        </p:blipFill>
        <p:spPr>
          <a:xfrm>
            <a:off x="2599714" y="4007418"/>
            <a:ext cx="3240253" cy="2611262"/>
          </a:xfrm>
          <a:prstGeom prst="rect">
            <a:avLst/>
          </a:prstGeom>
        </p:spPr>
      </p:pic>
      <p:sp>
        <p:nvSpPr>
          <p:cNvPr id="6" name="矩形 5"/>
          <p:cNvSpPr/>
          <p:nvPr/>
        </p:nvSpPr>
        <p:spPr>
          <a:xfrm>
            <a:off x="2292096" y="4007418"/>
            <a:ext cx="3840480" cy="1527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7"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87836" y="6067622"/>
            <a:ext cx="609600" cy="609600"/>
          </a:xfrm>
          <a:prstGeom prst="rect">
            <a:avLst/>
          </a:prstGeom>
        </p:spPr>
      </p:pic>
    </p:spTree>
    <p:extLst>
      <p:ext uri="{BB962C8B-B14F-4D97-AF65-F5344CB8AC3E}">
        <p14:creationId xmlns:p14="http://schemas.microsoft.com/office/powerpoint/2010/main" val="392845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65"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a:xfrm>
            <a:off x="457200" y="1600201"/>
            <a:ext cx="8229600" cy="1474470"/>
          </a:xfrm>
        </p:spPr>
        <p:txBody>
          <a:bodyPr/>
          <a:lstStyle/>
          <a:p>
            <a:r>
              <a:rPr lang="en-US" altLang="zh-CN" dirty="0"/>
              <a:t>Datasets</a:t>
            </a:r>
          </a:p>
          <a:p>
            <a:pPr lvl="1"/>
            <a:r>
              <a:rPr lang="en-US" altLang="zh-CN" dirty="0" err="1"/>
              <a:t>CommonsenseQA</a:t>
            </a:r>
            <a:r>
              <a:rPr lang="en-US" altLang="zh-CN" dirty="0"/>
              <a:t>: (9,741/1,221/1,140</a:t>
            </a:r>
            <a:r>
              <a:rPr lang="en-US" altLang="zh-CN" dirty="0" smtClean="0"/>
              <a:t>)</a:t>
            </a:r>
          </a:p>
          <a:p>
            <a:r>
              <a:rPr lang="en-US" altLang="zh-CN" dirty="0" smtClean="0"/>
              <a:t>Pre-trained Model: </a:t>
            </a:r>
            <a:r>
              <a:rPr lang="en-US" altLang="zh-CN" dirty="0" err="1" smtClean="0"/>
              <a:t>XLNet</a:t>
            </a:r>
            <a:endParaRPr lang="en-US" altLang="zh-CN" dirty="0"/>
          </a:p>
        </p:txBody>
      </p:sp>
      <p:sp>
        <p:nvSpPr>
          <p:cNvPr id="5" name="内容占位符 2"/>
          <p:cNvSpPr txBox="1">
            <a:spLocks/>
          </p:cNvSpPr>
          <p:nvPr/>
        </p:nvSpPr>
        <p:spPr bwMode="auto">
          <a:xfrm>
            <a:off x="4323806" y="4011212"/>
            <a:ext cx="4872446" cy="1474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ea typeface="+mn-ea"/>
              </a:defRPr>
            </a:lvl2pPr>
            <a:lvl3pPr marL="1143000" indent="-228600" algn="l" rtl="0" eaLnBrk="1" fontAlgn="base" hangingPunct="1">
              <a:spcBef>
                <a:spcPct val="20000"/>
              </a:spcBef>
              <a:spcAft>
                <a:spcPct val="0"/>
              </a:spcAft>
              <a:buChar char="•"/>
              <a:defRPr sz="12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None/>
            </a:pPr>
            <a:r>
              <a:rPr lang="en-US" altLang="zh-CN" sz="1400" kern="0" dirty="0" smtClean="0">
                <a:latin typeface="微软雅黑" panose="020B0503020204020204" pitchFamily="34" charset="-122"/>
                <a:ea typeface="微软雅黑" panose="020B0503020204020204" pitchFamily="34" charset="-122"/>
              </a:rPr>
              <a:t>Group 1: No description</a:t>
            </a:r>
          </a:p>
          <a:p>
            <a:pPr marL="0" indent="0">
              <a:buNone/>
            </a:pPr>
            <a:r>
              <a:rPr lang="en-US" altLang="zh-CN" sz="1400" kern="0" dirty="0" smtClean="0">
                <a:latin typeface="微软雅黑" panose="020B0503020204020204" pitchFamily="34" charset="-122"/>
                <a:ea typeface="微软雅黑" panose="020B0503020204020204" pitchFamily="34" charset="-122"/>
              </a:rPr>
              <a:t>Group 2: Pre-trained language model</a:t>
            </a:r>
          </a:p>
          <a:p>
            <a:pPr marL="0" indent="0">
              <a:buNone/>
            </a:pPr>
            <a:r>
              <a:rPr lang="en-US" altLang="zh-CN" sz="1400" kern="0" dirty="0" smtClean="0">
                <a:latin typeface="微软雅黑" panose="020B0503020204020204" pitchFamily="34" charset="-122"/>
                <a:ea typeface="微软雅黑" panose="020B0503020204020204" pitchFamily="34" charset="-122"/>
              </a:rPr>
              <a:t>Group 3: Pre-trained model + structural knowledge</a:t>
            </a:r>
          </a:p>
          <a:p>
            <a:pPr marL="0" indent="0">
              <a:buNone/>
            </a:pPr>
            <a:r>
              <a:rPr lang="en-US" altLang="zh-CN" sz="1400" kern="0" dirty="0" smtClean="0">
                <a:latin typeface="微软雅黑" panose="020B0503020204020204" pitchFamily="34" charset="-122"/>
                <a:ea typeface="微软雅黑" panose="020B0503020204020204" pitchFamily="34" charset="-122"/>
              </a:rPr>
              <a:t>Group 4: Pre-trained model + unstructured </a:t>
            </a:r>
            <a:r>
              <a:rPr lang="en-US" altLang="zh-CN" sz="1400" kern="0" dirty="0">
                <a:latin typeface="微软雅黑" panose="020B0503020204020204" pitchFamily="34" charset="-122"/>
                <a:ea typeface="微软雅黑" panose="020B0503020204020204" pitchFamily="34" charset="-122"/>
              </a:rPr>
              <a:t>knowledge</a:t>
            </a:r>
            <a:endParaRPr lang="zh-CN" altLang="en-US" sz="1400" kern="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867900" y="3069796"/>
            <a:ext cx="3455906" cy="3788204"/>
          </a:xfrm>
          <a:prstGeom prst="rect">
            <a:avLst/>
          </a:prstGeom>
        </p:spPr>
      </p:pic>
      <p:pic>
        <p:nvPicPr>
          <p:cNvPr id="7"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13626" y="6117423"/>
            <a:ext cx="609600" cy="609600"/>
          </a:xfrm>
          <a:prstGeom prst="rect">
            <a:avLst/>
          </a:prstGeom>
        </p:spPr>
      </p:pic>
    </p:spTree>
    <p:extLst>
      <p:ext uri="{BB962C8B-B14F-4D97-AF65-F5344CB8AC3E}">
        <p14:creationId xmlns:p14="http://schemas.microsoft.com/office/powerpoint/2010/main" val="257613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9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80501" y="548680"/>
            <a:ext cx="2602632" cy="648072"/>
          </a:xfrm>
        </p:spPr>
        <p:txBody>
          <a:bodyPr/>
          <a:lstStyle/>
          <a:p>
            <a:r>
              <a:rPr lang="en-US" altLang="zh-CN" dirty="0" smtClean="0"/>
              <a:t>Ablation Study</a:t>
            </a:r>
            <a:endParaRPr lang="zh-CN" altLang="en-US" dirty="0"/>
          </a:p>
        </p:txBody>
      </p:sp>
      <p:sp>
        <p:nvSpPr>
          <p:cNvPr id="3" name="内容占位符 2"/>
          <p:cNvSpPr>
            <a:spLocks noGrp="1"/>
          </p:cNvSpPr>
          <p:nvPr>
            <p:ph idx="1"/>
          </p:nvPr>
        </p:nvSpPr>
        <p:spPr/>
        <p:txBody>
          <a:bodyPr/>
          <a:lstStyle/>
          <a:p>
            <a:r>
              <a:rPr lang="en-US" altLang="zh-CN" dirty="0"/>
              <a:t>Ablation Study on Knowledge Sources</a:t>
            </a:r>
          </a:p>
          <a:p>
            <a:endParaRPr lang="en-US" altLang="zh-CN" dirty="0"/>
          </a:p>
          <a:p>
            <a:endParaRPr lang="en-US" altLang="zh-CN" dirty="0"/>
          </a:p>
          <a:p>
            <a:endParaRPr lang="en-US" altLang="zh-CN" dirty="0"/>
          </a:p>
          <a:p>
            <a:pPr marL="0" indent="0">
              <a:buNone/>
            </a:pPr>
            <a:endParaRPr lang="en-US" altLang="zh-CN" dirty="0" smtClean="0"/>
          </a:p>
          <a:p>
            <a:pPr marL="0" indent="0">
              <a:buNone/>
            </a:pPr>
            <a:endParaRPr lang="en-US" altLang="zh-CN" dirty="0"/>
          </a:p>
          <a:p>
            <a:r>
              <a:rPr lang="en-US" altLang="zh-CN" dirty="0"/>
              <a:t>Ablation Study on Reasoning Modules</a:t>
            </a:r>
            <a:endParaRPr lang="zh-CN" altLang="en-US" dirty="0"/>
          </a:p>
        </p:txBody>
      </p:sp>
      <p:pic>
        <p:nvPicPr>
          <p:cNvPr id="4" name="图片 3"/>
          <p:cNvPicPr>
            <a:picLocks noChangeAspect="1"/>
          </p:cNvPicPr>
          <p:nvPr/>
        </p:nvPicPr>
        <p:blipFill>
          <a:blip r:embed="rId5"/>
          <a:stretch>
            <a:fillRect/>
          </a:stretch>
        </p:blipFill>
        <p:spPr>
          <a:xfrm>
            <a:off x="1666429" y="2192933"/>
            <a:ext cx="3866075" cy="1769782"/>
          </a:xfrm>
          <a:prstGeom prst="rect">
            <a:avLst/>
          </a:prstGeom>
        </p:spPr>
      </p:pic>
      <p:pic>
        <p:nvPicPr>
          <p:cNvPr id="5" name="图片 4"/>
          <p:cNvPicPr>
            <a:picLocks noChangeAspect="1"/>
          </p:cNvPicPr>
          <p:nvPr/>
        </p:nvPicPr>
        <p:blipFill>
          <a:blip r:embed="rId6"/>
          <a:stretch>
            <a:fillRect/>
          </a:stretch>
        </p:blipFill>
        <p:spPr>
          <a:xfrm>
            <a:off x="1666429" y="4862290"/>
            <a:ext cx="4031885" cy="1667321"/>
          </a:xfrm>
          <a:prstGeom prst="rect">
            <a:avLst/>
          </a:prstGeom>
        </p:spPr>
      </p:pic>
      <p:pic>
        <p:nvPicPr>
          <p:cNvPr id="9"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27850"/>
            <a:ext cx="609600" cy="609600"/>
          </a:xfrm>
          <a:prstGeom prst="rect">
            <a:avLst/>
          </a:prstGeom>
        </p:spPr>
      </p:pic>
    </p:spTree>
    <p:extLst>
      <p:ext uri="{BB962C8B-B14F-4D97-AF65-F5344CB8AC3E}">
        <p14:creationId xmlns:p14="http://schemas.microsoft.com/office/powerpoint/2010/main" val="91800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75"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1B7-2565-42BB-970B-8507E919AE1E}"/>
              </a:ext>
            </a:extLst>
          </p:cNvPr>
          <p:cNvSpPr>
            <a:spLocks noGrp="1"/>
          </p:cNvSpPr>
          <p:nvPr>
            <p:ph type="title"/>
          </p:nvPr>
        </p:nvSpPr>
        <p:spPr/>
        <p:txBody>
          <a:bodyPr/>
          <a:lstStyle/>
          <a:p>
            <a:r>
              <a:rPr lang="en-US" altLang="zh-CN" dirty="0" smtClean="0"/>
              <a:t>Case Study</a:t>
            </a:r>
            <a:endParaRPr lang="zh-CN" altLang="en-US" dirty="0"/>
          </a:p>
        </p:txBody>
      </p:sp>
      <p:sp>
        <p:nvSpPr>
          <p:cNvPr id="3" name="内容占位符 2">
            <a:extLst>
              <a:ext uri="{FF2B5EF4-FFF2-40B4-BE49-F238E27FC236}">
                <a16:creationId xmlns:a16="http://schemas.microsoft.com/office/drawing/2014/main" id="{01D4487E-9268-4D8C-8403-B57DBC812F4B}"/>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B119B3FB-C304-404B-8D05-27A40007D622}"/>
              </a:ext>
            </a:extLst>
          </p:cNvPr>
          <p:cNvPicPr>
            <a:picLocks noChangeAspect="1"/>
          </p:cNvPicPr>
          <p:nvPr/>
        </p:nvPicPr>
        <p:blipFill>
          <a:blip r:embed="rId5"/>
          <a:stretch>
            <a:fillRect/>
          </a:stretch>
        </p:blipFill>
        <p:spPr>
          <a:xfrm>
            <a:off x="2441603" y="3256876"/>
            <a:ext cx="3689565" cy="3098159"/>
          </a:xfrm>
          <a:prstGeom prst="rect">
            <a:avLst/>
          </a:prstGeom>
        </p:spPr>
      </p:pic>
      <p:sp>
        <p:nvSpPr>
          <p:cNvPr id="5" name="矩形 4">
            <a:extLst>
              <a:ext uri="{FF2B5EF4-FFF2-40B4-BE49-F238E27FC236}">
                <a16:creationId xmlns:a16="http://schemas.microsoft.com/office/drawing/2014/main" id="{6C356C40-8B7F-4AAA-B903-94BB7521557A}"/>
              </a:ext>
            </a:extLst>
          </p:cNvPr>
          <p:cNvSpPr/>
          <p:nvPr/>
        </p:nvSpPr>
        <p:spPr>
          <a:xfrm>
            <a:off x="815544" y="2364595"/>
            <a:ext cx="7655232" cy="646331"/>
          </a:xfrm>
          <a:prstGeom prst="rect">
            <a:avLst/>
          </a:prstGeom>
        </p:spPr>
        <p:txBody>
          <a:bodyPr wrap="square">
            <a:spAutoFit/>
          </a:bodyPr>
          <a:lstStyle/>
          <a:p>
            <a:pPr marL="400050" lvl="1" indent="0">
              <a:buNone/>
            </a:pPr>
            <a:r>
              <a:rPr lang="en-US" altLang="zh-CN" b="1" dirty="0"/>
              <a:t>Question</a:t>
            </a:r>
            <a:r>
              <a:rPr lang="en-US" altLang="zh-CN" dirty="0"/>
              <a:t>: Animals who have hair and don’t lay eggs are what?</a:t>
            </a:r>
          </a:p>
          <a:p>
            <a:pPr marL="400050" lvl="1" indent="0">
              <a:buNone/>
            </a:pPr>
            <a:r>
              <a:rPr lang="en-US" altLang="zh-CN" b="1" dirty="0"/>
              <a:t>Right Answer: </a:t>
            </a:r>
            <a:r>
              <a:rPr lang="en-US" altLang="zh-CN" dirty="0"/>
              <a:t>mammal</a:t>
            </a:r>
          </a:p>
        </p:txBody>
      </p:sp>
      <p:pic>
        <p:nvPicPr>
          <p:cNvPr id="7"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75526" y="6050235"/>
            <a:ext cx="609600" cy="609600"/>
          </a:xfrm>
          <a:prstGeom prst="rect">
            <a:avLst/>
          </a:prstGeom>
        </p:spPr>
      </p:pic>
    </p:spTree>
    <p:extLst>
      <p:ext uri="{BB962C8B-B14F-4D97-AF65-F5344CB8AC3E}">
        <p14:creationId xmlns:p14="http://schemas.microsoft.com/office/powerpoint/2010/main" val="15380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1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1B7-2565-42BB-970B-8507E919AE1E}"/>
              </a:ext>
            </a:extLst>
          </p:cNvPr>
          <p:cNvSpPr>
            <a:spLocks noGrp="1"/>
          </p:cNvSpPr>
          <p:nvPr>
            <p:ph type="title"/>
          </p:nvPr>
        </p:nvSpPr>
        <p:spPr/>
        <p:txBody>
          <a:bodyPr/>
          <a:lstStyle/>
          <a:p>
            <a:r>
              <a:rPr lang="en-US" altLang="zh-CN" dirty="0" smtClean="0"/>
              <a:t>Error Analysis</a:t>
            </a:r>
            <a:endParaRPr lang="zh-CN" altLang="en-US" dirty="0"/>
          </a:p>
        </p:txBody>
      </p:sp>
      <p:sp>
        <p:nvSpPr>
          <p:cNvPr id="3" name="内容占位符 2">
            <a:extLst>
              <a:ext uri="{FF2B5EF4-FFF2-40B4-BE49-F238E27FC236}">
                <a16:creationId xmlns:a16="http://schemas.microsoft.com/office/drawing/2014/main" id="{01D4487E-9268-4D8C-8403-B57DBC812F4B}"/>
              </a:ext>
            </a:extLst>
          </p:cNvPr>
          <p:cNvSpPr>
            <a:spLocks noGrp="1"/>
          </p:cNvSpPr>
          <p:nvPr>
            <p:ph idx="1"/>
          </p:nvPr>
        </p:nvSpPr>
        <p:spPr/>
        <p:txBody>
          <a:bodyPr/>
          <a:lstStyle/>
          <a:p>
            <a:r>
              <a:rPr lang="en-US" altLang="zh-CN" dirty="0" smtClean="0"/>
              <a:t>We conduct error analysis on 50 error cases in the dev set</a:t>
            </a:r>
          </a:p>
          <a:p>
            <a:pPr lvl="1"/>
            <a:r>
              <a:rPr lang="en-US" altLang="zh-CN" dirty="0" smtClean="0"/>
              <a:t>Lack of evidence (10)</a:t>
            </a:r>
          </a:p>
          <a:p>
            <a:pPr lvl="1"/>
            <a:r>
              <a:rPr lang="en-US" altLang="zh-CN" dirty="0" smtClean="0"/>
              <a:t>Enough evidence but too similar to distinguish (38)</a:t>
            </a:r>
          </a:p>
          <a:p>
            <a:pPr lvl="1"/>
            <a:r>
              <a:rPr lang="en-US" altLang="zh-CN" dirty="0" smtClean="0"/>
              <a:t>Dataset noise, 2 choices are the same (2)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6" name="图片 5"/>
          <p:cNvPicPr>
            <a:picLocks noChangeAspect="1"/>
          </p:cNvPicPr>
          <p:nvPr/>
        </p:nvPicPr>
        <p:blipFill>
          <a:blip r:embed="rId5"/>
          <a:stretch>
            <a:fillRect/>
          </a:stretch>
        </p:blipFill>
        <p:spPr>
          <a:xfrm>
            <a:off x="1884331" y="3682673"/>
            <a:ext cx="4540853" cy="1565810"/>
          </a:xfrm>
          <a:prstGeom prst="rect">
            <a:avLst/>
          </a:prstGeom>
        </p:spPr>
      </p:pic>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248400"/>
            <a:ext cx="609600" cy="609600"/>
          </a:xfrm>
          <a:prstGeom prst="rect">
            <a:avLst/>
          </a:prstGeom>
        </p:spPr>
      </p:pic>
    </p:spTree>
    <p:extLst>
      <p:ext uri="{BB962C8B-B14F-4D97-AF65-F5344CB8AC3E}">
        <p14:creationId xmlns:p14="http://schemas.microsoft.com/office/powerpoint/2010/main" val="286812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54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C95D2-189D-49AB-BEE8-D66001993497}"/>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969126F2-062D-47F0-8FDC-BA7BAA23C7FD}"/>
              </a:ext>
            </a:extLst>
          </p:cNvPr>
          <p:cNvSpPr>
            <a:spLocks noGrp="1"/>
          </p:cNvSpPr>
          <p:nvPr>
            <p:ph idx="1"/>
          </p:nvPr>
        </p:nvSpPr>
        <p:spPr/>
        <p:txBody>
          <a:bodyPr/>
          <a:lstStyle/>
          <a:p>
            <a:pPr>
              <a:lnSpc>
                <a:spcPct val="150000"/>
              </a:lnSpc>
            </a:pPr>
            <a:r>
              <a:rPr lang="en-US" altLang="zh-CN" dirty="0"/>
              <a:t>Problem </a:t>
            </a:r>
            <a:r>
              <a:rPr lang="en-US" altLang="zh-CN" dirty="0" smtClean="0"/>
              <a:t>Definition</a:t>
            </a:r>
            <a:endParaRPr lang="en-US" altLang="zh-CN" dirty="0"/>
          </a:p>
          <a:p>
            <a:pPr>
              <a:lnSpc>
                <a:spcPct val="150000"/>
              </a:lnSpc>
            </a:pPr>
            <a:r>
              <a:rPr lang="en-US" altLang="zh-CN" dirty="0"/>
              <a:t>Related Work</a:t>
            </a:r>
          </a:p>
          <a:p>
            <a:pPr>
              <a:lnSpc>
                <a:spcPct val="150000"/>
              </a:lnSpc>
            </a:pPr>
            <a:r>
              <a:rPr lang="en-US" altLang="zh-CN" dirty="0"/>
              <a:t>Motivation</a:t>
            </a:r>
          </a:p>
          <a:p>
            <a:pPr>
              <a:lnSpc>
                <a:spcPct val="150000"/>
              </a:lnSpc>
            </a:pPr>
            <a:r>
              <a:rPr lang="en-US" altLang="zh-CN" dirty="0"/>
              <a:t>Framework Overview</a:t>
            </a:r>
          </a:p>
          <a:p>
            <a:pPr>
              <a:lnSpc>
                <a:spcPct val="150000"/>
              </a:lnSpc>
            </a:pPr>
            <a:r>
              <a:rPr lang="en-US" altLang="zh-CN" dirty="0"/>
              <a:t>Experiments &amp; A</a:t>
            </a:r>
            <a:r>
              <a:rPr lang="en-US" altLang="zh-CN" dirty="0" smtClean="0"/>
              <a:t>nalyses</a:t>
            </a:r>
            <a:endParaRPr lang="en-US" altLang="zh-CN" dirty="0"/>
          </a:p>
          <a:p>
            <a:pPr>
              <a:lnSpc>
                <a:spcPct val="150000"/>
              </a:lnSpc>
            </a:pPr>
            <a:r>
              <a:rPr lang="en-US" altLang="zh-CN" dirty="0"/>
              <a:t>Conclusion</a:t>
            </a:r>
            <a:endParaRPr lang="zh-CN" altLang="en-US" dirty="0"/>
          </a:p>
        </p:txBody>
      </p:sp>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215649"/>
            <a:ext cx="609600" cy="609600"/>
          </a:xfrm>
          <a:prstGeom prst="rect">
            <a:avLst/>
          </a:prstGeom>
        </p:spPr>
      </p:pic>
    </p:spTree>
    <p:extLst>
      <p:ext uri="{BB962C8B-B14F-4D97-AF65-F5344CB8AC3E}">
        <p14:creationId xmlns:p14="http://schemas.microsoft.com/office/powerpoint/2010/main" val="74870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4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AF5C4-989A-4656-9BE5-17233130296C}"/>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57FA2C14-295F-42B4-8413-EA2B4F0698E9}"/>
              </a:ext>
            </a:extLst>
          </p:cNvPr>
          <p:cNvSpPr>
            <a:spLocks noGrp="1"/>
          </p:cNvSpPr>
          <p:nvPr>
            <p:ph idx="1"/>
          </p:nvPr>
        </p:nvSpPr>
        <p:spPr/>
        <p:txBody>
          <a:bodyPr/>
          <a:lstStyle/>
          <a:p>
            <a:r>
              <a:rPr lang="en-US" altLang="zh-CN" sz="1600" dirty="0"/>
              <a:t>We propose an approach consisting of knowledge extraction and graph-based </a:t>
            </a:r>
            <a:r>
              <a:rPr lang="en-US" altLang="zh-CN" sz="1600" dirty="0" smtClean="0"/>
              <a:t>reasoning</a:t>
            </a:r>
            <a:r>
              <a:rPr lang="en-US" altLang="zh-CN" sz="1600" dirty="0"/>
              <a:t> </a:t>
            </a:r>
            <a:r>
              <a:rPr lang="en-US" altLang="zh-CN" sz="1600" dirty="0" smtClean="0"/>
              <a:t>for </a:t>
            </a:r>
            <a:r>
              <a:rPr lang="en-US" altLang="zh-CN" sz="1600" dirty="0" smtClean="0"/>
              <a:t>commonsense </a:t>
            </a:r>
            <a:r>
              <a:rPr lang="en-US" altLang="zh-CN" sz="1600" dirty="0" smtClean="0"/>
              <a:t>question answering problems.</a:t>
            </a:r>
            <a:endParaRPr lang="en-US" altLang="zh-CN" sz="1600" dirty="0"/>
          </a:p>
          <a:p>
            <a:r>
              <a:rPr lang="en-US" altLang="zh-CN" sz="1600" dirty="0"/>
              <a:t>By selecting appropriate knowledge, </a:t>
            </a:r>
            <a:r>
              <a:rPr lang="en-US" altLang="zh-CN" sz="1600" dirty="0" smtClean="0"/>
              <a:t> our method can be applied to other commonsense tasks like </a:t>
            </a:r>
            <a:r>
              <a:rPr lang="en-US" altLang="zh-CN" sz="1600" dirty="0" err="1" smtClean="0"/>
              <a:t>CosmosQA</a:t>
            </a:r>
            <a:r>
              <a:rPr lang="en-US" altLang="zh-CN" sz="1600" dirty="0" smtClean="0"/>
              <a:t>, </a:t>
            </a:r>
            <a:r>
              <a:rPr lang="en-US" altLang="zh-CN" sz="1600" dirty="0" err="1" smtClean="0"/>
              <a:t>PhysicalIQA</a:t>
            </a:r>
            <a:r>
              <a:rPr lang="en-US" altLang="zh-CN" sz="1600" dirty="0" smtClean="0"/>
              <a:t>, </a:t>
            </a:r>
            <a:r>
              <a:rPr lang="en-US" altLang="zh-CN" sz="1600" dirty="0" err="1" smtClean="0"/>
              <a:t>SocialIQA</a:t>
            </a:r>
            <a:r>
              <a:rPr lang="en-US" altLang="zh-CN" sz="1600" dirty="0" smtClean="0"/>
              <a:t>, etc. </a:t>
            </a:r>
            <a:endParaRPr lang="zh-CN" altLang="en-US" sz="1600" dirty="0"/>
          </a:p>
        </p:txBody>
      </p:sp>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119813"/>
            <a:ext cx="609600" cy="609600"/>
          </a:xfrm>
          <a:prstGeom prst="rect">
            <a:avLst/>
          </a:prstGeom>
        </p:spPr>
      </p:pic>
    </p:spTree>
    <p:extLst>
      <p:ext uri="{BB962C8B-B14F-4D97-AF65-F5344CB8AC3E}">
        <p14:creationId xmlns:p14="http://schemas.microsoft.com/office/powerpoint/2010/main" val="4275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8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a:spLocks noChangeArrowheads="1"/>
          </p:cNvSpPr>
          <p:nvPr/>
        </p:nvSpPr>
        <p:spPr bwMode="auto">
          <a:xfrm>
            <a:off x="5072063" y="3714750"/>
            <a:ext cx="3214687" cy="707886"/>
          </a:xfrm>
          <a:prstGeom prst="rect">
            <a:avLst/>
          </a:prstGeom>
          <a:noFill/>
          <a:ln w="9525">
            <a:noFill/>
            <a:miter lim="800000"/>
            <a:headEnd/>
            <a:tailEnd/>
          </a:ln>
        </p:spPr>
        <p:txBody>
          <a:bodyPr wrap="square">
            <a:spAutoFit/>
          </a:bodyPr>
          <a:lstStyle/>
          <a:p>
            <a:pPr fontAlgn="base">
              <a:spcBef>
                <a:spcPct val="0"/>
              </a:spcBef>
              <a:spcAft>
                <a:spcPct val="0"/>
              </a:spcAft>
            </a:pPr>
            <a:r>
              <a:rPr lang="en-US" altLang="zh-CN" sz="4000" b="1" dirty="0">
                <a:solidFill>
                  <a:srgbClr val="FFFFFF"/>
                </a:solidFill>
              </a:rPr>
              <a:t>Thank you</a:t>
            </a:r>
            <a:r>
              <a:rPr lang="zh-CN" altLang="en-US" sz="4000" b="1" dirty="0">
                <a:solidFill>
                  <a:srgbClr val="FFFFFF"/>
                </a:solidFill>
              </a:rPr>
              <a:t>！</a:t>
            </a:r>
          </a:p>
        </p:txBody>
      </p:sp>
      <p:sp>
        <p:nvSpPr>
          <p:cNvPr id="3" name="TextBox 6"/>
          <p:cNvSpPr txBox="1">
            <a:spLocks noChangeArrowheads="1"/>
          </p:cNvSpPr>
          <p:nvPr/>
        </p:nvSpPr>
        <p:spPr bwMode="auto">
          <a:xfrm>
            <a:off x="2664143" y="837943"/>
            <a:ext cx="6479857" cy="2554545"/>
          </a:xfrm>
          <a:prstGeom prst="rect">
            <a:avLst/>
          </a:prstGeom>
          <a:noFill/>
          <a:ln w="9525">
            <a:noFill/>
            <a:miter lim="800000"/>
            <a:headEnd/>
            <a:tailEnd/>
          </a:ln>
        </p:spPr>
        <p:txBody>
          <a:bodyPr wrap="square">
            <a:spAutoFit/>
          </a:bodyPr>
          <a:lstStyle/>
          <a:p>
            <a:pPr fontAlgn="base">
              <a:spcBef>
                <a:spcPct val="0"/>
              </a:spcBef>
              <a:spcAft>
                <a:spcPct val="0"/>
              </a:spcAft>
            </a:pPr>
            <a:r>
              <a:rPr lang="en-US" altLang="zh-CN" sz="2400" dirty="0" smtClean="0"/>
              <a:t>Any Question? Contact us:</a:t>
            </a:r>
          </a:p>
          <a:p>
            <a:pPr fontAlgn="base">
              <a:spcBef>
                <a:spcPct val="0"/>
              </a:spcBef>
              <a:spcAft>
                <a:spcPct val="0"/>
              </a:spcAft>
            </a:pPr>
            <a:endParaRPr lang="en-US" altLang="zh-CN" sz="2400" dirty="0" smtClean="0"/>
          </a:p>
          <a:p>
            <a:pPr fontAlgn="base">
              <a:spcBef>
                <a:spcPct val="0"/>
              </a:spcBef>
              <a:spcAft>
                <a:spcPct val="0"/>
              </a:spcAft>
            </a:pPr>
            <a:r>
              <a:rPr lang="en-US" altLang="zh-CN" sz="2400" dirty="0" smtClean="0"/>
              <a:t>lvshangwen@iie.ac.cn</a:t>
            </a:r>
          </a:p>
          <a:p>
            <a:pPr fontAlgn="base">
              <a:spcBef>
                <a:spcPct val="0"/>
              </a:spcBef>
              <a:spcAft>
                <a:spcPct val="0"/>
              </a:spcAft>
            </a:pPr>
            <a:r>
              <a:rPr lang="en-US" altLang="zh-CN" sz="2400" dirty="0" smtClean="0"/>
              <a:t>guody5@mail2.sysu.edu.cn</a:t>
            </a:r>
          </a:p>
          <a:p>
            <a:pPr fontAlgn="base">
              <a:spcBef>
                <a:spcPct val="0"/>
              </a:spcBef>
              <a:spcAft>
                <a:spcPct val="0"/>
              </a:spcAft>
            </a:pPr>
            <a:r>
              <a:rPr lang="en-US" altLang="zh-CN" sz="2400" dirty="0" smtClean="0"/>
              <a:t>jingjingxu@pku.edu.cn</a:t>
            </a:r>
          </a:p>
          <a:p>
            <a:pPr fontAlgn="base">
              <a:spcBef>
                <a:spcPct val="0"/>
              </a:spcBef>
              <a:spcAft>
                <a:spcPct val="0"/>
              </a:spcAft>
            </a:pPr>
            <a:endParaRPr lang="zh-CN" altLang="en-US" sz="4000" dirty="0"/>
          </a:p>
        </p:txBody>
      </p:sp>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24850" y="6057900"/>
            <a:ext cx="609600" cy="609600"/>
          </a:xfrm>
          <a:prstGeom prst="rect">
            <a:avLst/>
          </a:prstGeom>
        </p:spPr>
      </p:pic>
    </p:spTree>
    <p:extLst>
      <p:ext uri="{BB962C8B-B14F-4D97-AF65-F5344CB8AC3E}">
        <p14:creationId xmlns:p14="http://schemas.microsoft.com/office/powerpoint/2010/main" val="49352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7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49A09-F8B1-41F7-9350-4DE86F0E99CA}"/>
              </a:ext>
            </a:extLst>
          </p:cNvPr>
          <p:cNvSpPr>
            <a:spLocks noGrp="1"/>
          </p:cNvSpPr>
          <p:nvPr>
            <p:ph type="title"/>
          </p:nvPr>
        </p:nvSpPr>
        <p:spPr>
          <a:xfrm>
            <a:off x="5290457" y="548680"/>
            <a:ext cx="3180319" cy="648072"/>
          </a:xfrm>
        </p:spPr>
        <p:txBody>
          <a:bodyPr/>
          <a:lstStyle/>
          <a:p>
            <a:r>
              <a:rPr lang="en-US" altLang="zh-CN" dirty="0" smtClean="0"/>
              <a:t>Problem Definition</a:t>
            </a:r>
            <a:endParaRPr lang="zh-CN" altLang="en-US" dirty="0"/>
          </a:p>
        </p:txBody>
      </p:sp>
      <p:sp>
        <p:nvSpPr>
          <p:cNvPr id="3" name="内容占位符 2">
            <a:extLst>
              <a:ext uri="{FF2B5EF4-FFF2-40B4-BE49-F238E27FC236}">
                <a16:creationId xmlns:a16="http://schemas.microsoft.com/office/drawing/2014/main" id="{79ACA737-138D-487A-A626-EF4136AB9641}"/>
              </a:ext>
            </a:extLst>
          </p:cNvPr>
          <p:cNvSpPr>
            <a:spLocks noGrp="1"/>
          </p:cNvSpPr>
          <p:nvPr>
            <p:ph idx="1"/>
          </p:nvPr>
        </p:nvSpPr>
        <p:spPr/>
        <p:txBody>
          <a:bodyPr/>
          <a:lstStyle/>
          <a:p>
            <a:r>
              <a:rPr lang="en-US" altLang="zh-CN" dirty="0"/>
              <a:t>Given a </a:t>
            </a:r>
            <a:r>
              <a:rPr lang="en-US" altLang="zh-CN" dirty="0" smtClean="0"/>
              <a:t>question in our everyday life and several choices</a:t>
            </a:r>
            <a:r>
              <a:rPr lang="en-US" altLang="zh-CN" dirty="0"/>
              <a:t>, </a:t>
            </a:r>
            <a:r>
              <a:rPr lang="en-US" altLang="zh-CN" dirty="0" smtClean="0"/>
              <a:t>we aim to select </a:t>
            </a:r>
            <a:r>
              <a:rPr lang="en-US" altLang="zh-CN" dirty="0"/>
              <a:t>one choice that answers the question </a:t>
            </a:r>
            <a:r>
              <a:rPr lang="en-US" altLang="zh-CN" dirty="0" smtClean="0"/>
              <a:t>best.</a:t>
            </a:r>
            <a:endParaRPr lang="en-US" altLang="zh-CN" dirty="0"/>
          </a:p>
          <a:p>
            <a:endParaRPr lang="en-US" altLang="zh-CN" dirty="0"/>
          </a:p>
          <a:p>
            <a:pPr marL="400050" lvl="1" indent="0">
              <a:lnSpc>
                <a:spcPct val="150000"/>
              </a:lnSpc>
              <a:buNone/>
            </a:pPr>
            <a:r>
              <a:rPr lang="en-US" altLang="zh-CN" b="1" dirty="0" smtClean="0"/>
              <a:t>Question</a:t>
            </a:r>
            <a:r>
              <a:rPr lang="en-US" altLang="zh-CN" dirty="0"/>
              <a:t>: What do people typically do while playing guitar</a:t>
            </a:r>
            <a:r>
              <a:rPr lang="en-US" altLang="zh-CN" dirty="0" smtClean="0"/>
              <a:t>?</a:t>
            </a:r>
            <a:endParaRPr lang="en-US" altLang="zh-CN" dirty="0"/>
          </a:p>
          <a:p>
            <a:pPr marL="400050" lvl="1" indent="0">
              <a:lnSpc>
                <a:spcPct val="150000"/>
              </a:lnSpc>
              <a:buNone/>
            </a:pPr>
            <a:r>
              <a:rPr lang="en-US" altLang="zh-CN" b="1" dirty="0" smtClean="0"/>
              <a:t>Choices: A</a:t>
            </a:r>
            <a:r>
              <a:rPr lang="en-US" altLang="zh-CN" dirty="0"/>
              <a:t>. cry </a:t>
            </a:r>
            <a:r>
              <a:rPr lang="en-US" altLang="zh-CN" dirty="0" smtClean="0"/>
              <a:t>  </a:t>
            </a:r>
            <a:r>
              <a:rPr lang="en-US" altLang="zh-CN" b="1" dirty="0" smtClean="0"/>
              <a:t>B</a:t>
            </a:r>
            <a:r>
              <a:rPr lang="en-US" altLang="zh-CN" dirty="0"/>
              <a:t>. hear </a:t>
            </a:r>
            <a:r>
              <a:rPr lang="en-US" altLang="zh-CN" dirty="0" smtClean="0"/>
              <a:t>sounds   </a:t>
            </a:r>
            <a:r>
              <a:rPr lang="en-US" altLang="zh-CN" b="1" dirty="0" smtClean="0">
                <a:solidFill>
                  <a:srgbClr val="FF0000"/>
                </a:solidFill>
              </a:rPr>
              <a:t>C</a:t>
            </a:r>
            <a:r>
              <a:rPr lang="en-US" altLang="zh-CN" dirty="0">
                <a:solidFill>
                  <a:srgbClr val="FF0000"/>
                </a:solidFill>
              </a:rPr>
              <a:t>. singing  </a:t>
            </a:r>
            <a:r>
              <a:rPr lang="en-US" altLang="zh-CN" dirty="0" smtClean="0">
                <a:solidFill>
                  <a:srgbClr val="FF0000"/>
                </a:solidFill>
              </a:rPr>
              <a:t>  </a:t>
            </a:r>
            <a:r>
              <a:rPr lang="en-US" altLang="zh-CN" b="1" dirty="0" smtClean="0"/>
              <a:t>D</a:t>
            </a:r>
            <a:r>
              <a:rPr lang="en-US" altLang="zh-CN" dirty="0"/>
              <a:t>. </a:t>
            </a:r>
            <a:r>
              <a:rPr lang="en-US" altLang="zh-CN" dirty="0" err="1" smtClean="0"/>
              <a:t>anthritis</a:t>
            </a:r>
            <a:r>
              <a:rPr lang="en-US" altLang="zh-CN" dirty="0" smtClean="0"/>
              <a:t>   </a:t>
            </a:r>
            <a:r>
              <a:rPr lang="en-US" altLang="zh-CN" b="1" dirty="0"/>
              <a:t>E</a:t>
            </a:r>
            <a:r>
              <a:rPr lang="en-US" altLang="zh-CN" dirty="0"/>
              <a:t>. making music</a:t>
            </a:r>
          </a:p>
          <a:p>
            <a:endParaRPr lang="zh-CN" altLang="en-US" dirty="0"/>
          </a:p>
        </p:txBody>
      </p:sp>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6708" y="6165166"/>
            <a:ext cx="609600" cy="609600"/>
          </a:xfrm>
          <a:prstGeom prst="rect">
            <a:avLst/>
          </a:prstGeom>
        </p:spPr>
      </p:pic>
    </p:spTree>
    <p:extLst>
      <p:ext uri="{BB962C8B-B14F-4D97-AF65-F5344CB8AC3E}">
        <p14:creationId xmlns:p14="http://schemas.microsoft.com/office/powerpoint/2010/main" val="8328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1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3D2A7-FD57-4068-9947-9768993D77B1}"/>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3B3F5DE4-1242-495F-9018-451EE50146B8}"/>
              </a:ext>
            </a:extLst>
          </p:cNvPr>
          <p:cNvSpPr>
            <a:spLocks noGrp="1"/>
          </p:cNvSpPr>
          <p:nvPr>
            <p:ph idx="1"/>
          </p:nvPr>
        </p:nvSpPr>
        <p:spPr/>
        <p:txBody>
          <a:bodyPr/>
          <a:lstStyle/>
          <a:p>
            <a:r>
              <a:rPr lang="en-US" altLang="zh-CN" dirty="0" smtClean="0"/>
              <a:t>Utilize pre-trained models such as BERT, </a:t>
            </a:r>
            <a:r>
              <a:rPr lang="en-US" altLang="zh-CN" dirty="0" err="1" smtClean="0"/>
              <a:t>RoBERTa</a:t>
            </a:r>
            <a:r>
              <a:rPr lang="en-US" altLang="zh-CN" dirty="0" smtClean="0"/>
              <a:t>, etc</a:t>
            </a:r>
            <a:r>
              <a:rPr lang="en-US" altLang="zh-CN" dirty="0" smtClean="0"/>
              <a:t>.</a:t>
            </a:r>
          </a:p>
          <a:p>
            <a:endParaRPr lang="en-US" altLang="zh-CN" dirty="0"/>
          </a:p>
          <a:p>
            <a:endParaRPr lang="en-US" altLang="zh-CN" dirty="0"/>
          </a:p>
          <a:p>
            <a:pPr marL="0" indent="0">
              <a:buNone/>
            </a:pPr>
            <a:endParaRPr lang="en-US" altLang="zh-CN" dirty="0"/>
          </a:p>
          <a:p>
            <a:r>
              <a:rPr lang="en-US" altLang="zh-CN" dirty="0" smtClean="0"/>
              <a:t>Fine-tune pre-trained models </a:t>
            </a:r>
            <a:r>
              <a:rPr lang="en-US" altLang="zh-CN" dirty="0"/>
              <a:t>on commonsense corpus </a:t>
            </a:r>
            <a:r>
              <a:rPr lang="en-US" altLang="zh-CN" dirty="0" smtClean="0"/>
              <a:t>like OMCS, and then fine-tune models on the target task</a:t>
            </a:r>
            <a:r>
              <a:rPr lang="en-US" altLang="zh-CN" dirty="0"/>
              <a:t>.</a:t>
            </a:r>
            <a:endParaRPr lang="zh-CN" altLang="en-US" baseline="30000" dirty="0"/>
          </a:p>
        </p:txBody>
      </p:sp>
      <p:sp>
        <p:nvSpPr>
          <p:cNvPr id="9" name="文本框 8">
            <a:extLst>
              <a:ext uri="{FF2B5EF4-FFF2-40B4-BE49-F238E27FC236}">
                <a16:creationId xmlns:a16="http://schemas.microsoft.com/office/drawing/2014/main" id="{A3695F9F-CB57-4B84-9DAE-190B59FAD650}"/>
              </a:ext>
            </a:extLst>
          </p:cNvPr>
          <p:cNvSpPr txBox="1"/>
          <p:nvPr/>
        </p:nvSpPr>
        <p:spPr>
          <a:xfrm>
            <a:off x="2329642" y="2304101"/>
            <a:ext cx="1105889" cy="646331"/>
          </a:xfrm>
          <a:prstGeom prst="rect">
            <a:avLst/>
          </a:prstGeom>
          <a:solidFill>
            <a:srgbClr val="99CCFF"/>
          </a:solidFill>
        </p:spPr>
        <p:txBody>
          <a:bodyPr wrap="square" rtlCol="0">
            <a:spAutoFit/>
          </a:bodyPr>
          <a:lstStyle/>
          <a:p>
            <a:r>
              <a:rPr lang="en-US" altLang="zh-CN" dirty="0" smtClean="0"/>
              <a:t>Question+ Choice</a:t>
            </a:r>
            <a:endParaRPr lang="zh-CN" altLang="en-US" dirty="0"/>
          </a:p>
        </p:txBody>
      </p:sp>
      <p:sp>
        <p:nvSpPr>
          <p:cNvPr id="10" name="文本框 9">
            <a:extLst>
              <a:ext uri="{FF2B5EF4-FFF2-40B4-BE49-F238E27FC236}">
                <a16:creationId xmlns:a16="http://schemas.microsoft.com/office/drawing/2014/main" id="{501C0C0A-E4BA-4002-BF00-0815F271B0B1}"/>
              </a:ext>
            </a:extLst>
          </p:cNvPr>
          <p:cNvSpPr txBox="1"/>
          <p:nvPr/>
        </p:nvSpPr>
        <p:spPr>
          <a:xfrm>
            <a:off x="4151717" y="2304101"/>
            <a:ext cx="1316394" cy="646331"/>
          </a:xfrm>
          <a:prstGeom prst="rect">
            <a:avLst/>
          </a:prstGeom>
          <a:solidFill>
            <a:srgbClr val="FFCC00"/>
          </a:solidFill>
        </p:spPr>
        <p:txBody>
          <a:bodyPr wrap="square" rtlCol="0">
            <a:spAutoFit/>
          </a:bodyPr>
          <a:lstStyle/>
          <a:p>
            <a:r>
              <a:rPr lang="en-US" altLang="zh-CN" dirty="0" smtClean="0"/>
              <a:t>Pre-trained Models</a:t>
            </a:r>
            <a:endParaRPr lang="zh-CN" altLang="en-US" dirty="0"/>
          </a:p>
        </p:txBody>
      </p:sp>
      <p:sp>
        <p:nvSpPr>
          <p:cNvPr id="11" name="文本框 10">
            <a:extLst>
              <a:ext uri="{FF2B5EF4-FFF2-40B4-BE49-F238E27FC236}">
                <a16:creationId xmlns:a16="http://schemas.microsoft.com/office/drawing/2014/main" id="{3CA20196-DFC7-4FF5-8FE7-38F6D475B388}"/>
              </a:ext>
            </a:extLst>
          </p:cNvPr>
          <p:cNvSpPr txBox="1"/>
          <p:nvPr/>
        </p:nvSpPr>
        <p:spPr>
          <a:xfrm>
            <a:off x="6256653" y="2304101"/>
            <a:ext cx="962903" cy="646331"/>
          </a:xfrm>
          <a:prstGeom prst="rect">
            <a:avLst/>
          </a:prstGeom>
          <a:solidFill>
            <a:srgbClr val="92D050"/>
          </a:solidFill>
        </p:spPr>
        <p:txBody>
          <a:bodyPr wrap="square" rtlCol="0">
            <a:spAutoFit/>
          </a:bodyPr>
          <a:lstStyle/>
          <a:p>
            <a:r>
              <a:rPr lang="en-US" altLang="zh-CN" dirty="0" smtClean="0"/>
              <a:t>Choice </a:t>
            </a:r>
          </a:p>
          <a:p>
            <a:r>
              <a:rPr lang="en-US" altLang="zh-CN" dirty="0"/>
              <a:t>S</a:t>
            </a:r>
            <a:r>
              <a:rPr lang="en-US" altLang="zh-CN" dirty="0" smtClean="0"/>
              <a:t>core</a:t>
            </a:r>
            <a:endParaRPr lang="zh-CN" altLang="en-US" dirty="0"/>
          </a:p>
        </p:txBody>
      </p:sp>
      <p:cxnSp>
        <p:nvCxnSpPr>
          <p:cNvPr id="12" name="直接箭头连接符 11">
            <a:extLst>
              <a:ext uri="{FF2B5EF4-FFF2-40B4-BE49-F238E27FC236}">
                <a16:creationId xmlns:a16="http://schemas.microsoft.com/office/drawing/2014/main" id="{BEDF0E0C-6819-4656-B605-6287F1391077}"/>
              </a:ext>
            </a:extLst>
          </p:cNvPr>
          <p:cNvCxnSpPr>
            <a:cxnSpLocks/>
          </p:cNvCxnSpPr>
          <p:nvPr/>
        </p:nvCxnSpPr>
        <p:spPr>
          <a:xfrm>
            <a:off x="3435531" y="2627267"/>
            <a:ext cx="7161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BEDF0E0C-6819-4656-B605-6287F1391077}"/>
              </a:ext>
            </a:extLst>
          </p:cNvPr>
          <p:cNvCxnSpPr>
            <a:cxnSpLocks/>
          </p:cNvCxnSpPr>
          <p:nvPr/>
        </p:nvCxnSpPr>
        <p:spPr>
          <a:xfrm>
            <a:off x="5468111" y="2599627"/>
            <a:ext cx="7885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A3695F9F-CB57-4B84-9DAE-190B59FAD650}"/>
              </a:ext>
            </a:extLst>
          </p:cNvPr>
          <p:cNvSpPr txBox="1"/>
          <p:nvPr/>
        </p:nvSpPr>
        <p:spPr>
          <a:xfrm>
            <a:off x="2329642" y="4428993"/>
            <a:ext cx="1105889" cy="646331"/>
          </a:xfrm>
          <a:prstGeom prst="rect">
            <a:avLst/>
          </a:prstGeom>
          <a:solidFill>
            <a:srgbClr val="99CCFF"/>
          </a:solidFill>
        </p:spPr>
        <p:txBody>
          <a:bodyPr wrap="square" rtlCol="0">
            <a:spAutoFit/>
          </a:bodyPr>
          <a:lstStyle/>
          <a:p>
            <a:r>
              <a:rPr lang="en-US" altLang="zh-CN" dirty="0" smtClean="0"/>
              <a:t>Question+ Choice</a:t>
            </a:r>
            <a:endParaRPr lang="zh-CN" altLang="en-US" dirty="0"/>
          </a:p>
        </p:txBody>
      </p:sp>
      <p:sp>
        <p:nvSpPr>
          <p:cNvPr id="19" name="文本框 18">
            <a:extLst>
              <a:ext uri="{FF2B5EF4-FFF2-40B4-BE49-F238E27FC236}">
                <a16:creationId xmlns:a16="http://schemas.microsoft.com/office/drawing/2014/main" id="{501C0C0A-E4BA-4002-BF00-0815F271B0B1}"/>
              </a:ext>
            </a:extLst>
          </p:cNvPr>
          <p:cNvSpPr txBox="1"/>
          <p:nvPr/>
        </p:nvSpPr>
        <p:spPr>
          <a:xfrm>
            <a:off x="4151717" y="4464089"/>
            <a:ext cx="1316394" cy="646331"/>
          </a:xfrm>
          <a:prstGeom prst="rect">
            <a:avLst/>
          </a:prstGeom>
          <a:solidFill>
            <a:srgbClr val="FFCC00"/>
          </a:solidFill>
        </p:spPr>
        <p:txBody>
          <a:bodyPr wrap="square" rtlCol="0">
            <a:spAutoFit/>
          </a:bodyPr>
          <a:lstStyle/>
          <a:p>
            <a:r>
              <a:rPr lang="en-US" altLang="zh-CN" dirty="0" smtClean="0">
                <a:solidFill>
                  <a:srgbClr val="FF0000"/>
                </a:solidFill>
              </a:rPr>
              <a:t>Fine-tuned Models</a:t>
            </a:r>
            <a:endParaRPr lang="zh-CN" altLang="en-US" dirty="0"/>
          </a:p>
        </p:txBody>
      </p:sp>
      <p:sp>
        <p:nvSpPr>
          <p:cNvPr id="20" name="文本框 19">
            <a:extLst>
              <a:ext uri="{FF2B5EF4-FFF2-40B4-BE49-F238E27FC236}">
                <a16:creationId xmlns:a16="http://schemas.microsoft.com/office/drawing/2014/main" id="{3CA20196-DFC7-4FF5-8FE7-38F6D475B388}"/>
              </a:ext>
            </a:extLst>
          </p:cNvPr>
          <p:cNvSpPr txBox="1"/>
          <p:nvPr/>
        </p:nvSpPr>
        <p:spPr>
          <a:xfrm>
            <a:off x="6256653" y="4428993"/>
            <a:ext cx="962903" cy="646331"/>
          </a:xfrm>
          <a:prstGeom prst="rect">
            <a:avLst/>
          </a:prstGeom>
          <a:solidFill>
            <a:srgbClr val="92D050"/>
          </a:solidFill>
        </p:spPr>
        <p:txBody>
          <a:bodyPr wrap="square" rtlCol="0">
            <a:spAutoFit/>
          </a:bodyPr>
          <a:lstStyle/>
          <a:p>
            <a:r>
              <a:rPr lang="en-US" altLang="zh-CN" dirty="0" smtClean="0"/>
              <a:t>Choice </a:t>
            </a:r>
          </a:p>
          <a:p>
            <a:r>
              <a:rPr lang="en-US" altLang="zh-CN" dirty="0"/>
              <a:t>S</a:t>
            </a:r>
            <a:r>
              <a:rPr lang="en-US" altLang="zh-CN" dirty="0" smtClean="0"/>
              <a:t>core</a:t>
            </a:r>
            <a:endParaRPr lang="zh-CN" altLang="en-US" dirty="0"/>
          </a:p>
        </p:txBody>
      </p:sp>
      <p:cxnSp>
        <p:nvCxnSpPr>
          <p:cNvPr id="21" name="直接箭头连接符 20">
            <a:extLst>
              <a:ext uri="{FF2B5EF4-FFF2-40B4-BE49-F238E27FC236}">
                <a16:creationId xmlns:a16="http://schemas.microsoft.com/office/drawing/2014/main" id="{BEDF0E0C-6819-4656-B605-6287F1391077}"/>
              </a:ext>
            </a:extLst>
          </p:cNvPr>
          <p:cNvCxnSpPr>
            <a:cxnSpLocks/>
          </p:cNvCxnSpPr>
          <p:nvPr/>
        </p:nvCxnSpPr>
        <p:spPr>
          <a:xfrm>
            <a:off x="3435531" y="4752159"/>
            <a:ext cx="7161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BEDF0E0C-6819-4656-B605-6287F1391077}"/>
              </a:ext>
            </a:extLst>
          </p:cNvPr>
          <p:cNvCxnSpPr>
            <a:cxnSpLocks/>
          </p:cNvCxnSpPr>
          <p:nvPr/>
        </p:nvCxnSpPr>
        <p:spPr>
          <a:xfrm>
            <a:off x="5468111" y="4724519"/>
            <a:ext cx="7885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7AB5032A-1787-4300-B321-A2DEC71ACDE2}"/>
              </a:ext>
            </a:extLst>
          </p:cNvPr>
          <p:cNvSpPr txBox="1"/>
          <p:nvPr/>
        </p:nvSpPr>
        <p:spPr>
          <a:xfrm>
            <a:off x="3435531" y="5577660"/>
            <a:ext cx="2664296" cy="646331"/>
          </a:xfrm>
          <a:prstGeom prst="rect">
            <a:avLst/>
          </a:prstGeom>
          <a:solidFill>
            <a:srgbClr val="B8B8E7"/>
          </a:solidFill>
        </p:spPr>
        <p:txBody>
          <a:bodyPr wrap="square" rtlCol="0">
            <a:spAutoFit/>
          </a:bodyPr>
          <a:lstStyle/>
          <a:p>
            <a:r>
              <a:rPr lang="en-US" altLang="zh-CN" dirty="0" smtClean="0"/>
              <a:t>Pre-trained Models + Commonsense Corpus</a:t>
            </a:r>
            <a:endParaRPr lang="zh-CN" altLang="en-US" dirty="0"/>
          </a:p>
        </p:txBody>
      </p:sp>
      <p:cxnSp>
        <p:nvCxnSpPr>
          <p:cNvPr id="24" name="直接箭头连接符 23">
            <a:extLst>
              <a:ext uri="{FF2B5EF4-FFF2-40B4-BE49-F238E27FC236}">
                <a16:creationId xmlns:a16="http://schemas.microsoft.com/office/drawing/2014/main" id="{BEDF0E0C-6819-4656-B605-6287F1391077}"/>
              </a:ext>
            </a:extLst>
          </p:cNvPr>
          <p:cNvCxnSpPr>
            <a:cxnSpLocks/>
            <a:stCxn id="23" idx="0"/>
          </p:cNvCxnSpPr>
          <p:nvPr/>
        </p:nvCxnSpPr>
        <p:spPr>
          <a:xfrm flipV="1">
            <a:off x="4767679" y="5110420"/>
            <a:ext cx="0" cy="467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107480"/>
            <a:ext cx="609600" cy="609600"/>
          </a:xfrm>
          <a:prstGeom prst="rect">
            <a:avLst/>
          </a:prstGeom>
        </p:spPr>
      </p:pic>
    </p:spTree>
    <p:extLst>
      <p:ext uri="{BB962C8B-B14F-4D97-AF65-F5344CB8AC3E}">
        <p14:creationId xmlns:p14="http://schemas.microsoft.com/office/powerpoint/2010/main" val="37382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5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3D2A7-FD57-4068-9947-9768993D77B1}"/>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3B3F5DE4-1242-495F-9018-451EE50146B8}"/>
              </a:ext>
            </a:extLst>
          </p:cNvPr>
          <p:cNvSpPr>
            <a:spLocks noGrp="1"/>
          </p:cNvSpPr>
          <p:nvPr>
            <p:ph idx="1"/>
          </p:nvPr>
        </p:nvSpPr>
        <p:spPr/>
        <p:txBody>
          <a:bodyPr/>
          <a:lstStyle/>
          <a:p>
            <a:r>
              <a:rPr lang="en-US" altLang="zh-CN" dirty="0"/>
              <a:t>Add </a:t>
            </a:r>
            <a:r>
              <a:rPr lang="en-US" altLang="zh-CN" dirty="0" smtClean="0"/>
              <a:t>human-annotated evidence to </a:t>
            </a:r>
            <a:r>
              <a:rPr lang="en-US" altLang="zh-CN" dirty="0"/>
              <a:t>explain the </a:t>
            </a:r>
            <a:r>
              <a:rPr lang="en-US" altLang="zh-CN" dirty="0" smtClean="0"/>
              <a:t>answer</a:t>
            </a:r>
            <a:r>
              <a:rPr lang="en-US" altLang="zh-CN" baseline="30000" dirty="0" smtClean="0"/>
              <a:t>[1]</a:t>
            </a:r>
            <a:r>
              <a:rPr lang="en-US" altLang="zh-CN" dirty="0" smtClean="0"/>
              <a:t> (Cos-E)</a:t>
            </a:r>
            <a:endParaRPr lang="en-US" altLang="zh-CN" dirty="0"/>
          </a:p>
          <a:p>
            <a:endParaRPr lang="en-US" altLang="zh-CN" dirty="0"/>
          </a:p>
          <a:p>
            <a:pPr marL="0" indent="0">
              <a:buNone/>
            </a:pPr>
            <a:endParaRPr lang="en-US" altLang="zh-CN" dirty="0" smtClean="0"/>
          </a:p>
          <a:p>
            <a:pPr marL="0" indent="0">
              <a:buNone/>
            </a:pPr>
            <a:endParaRPr lang="en-US" altLang="zh-CN" dirty="0" smtClean="0"/>
          </a:p>
          <a:p>
            <a:r>
              <a:rPr lang="en-US" altLang="zh-CN" dirty="0" smtClean="0"/>
              <a:t>Add evidence from structura</a:t>
            </a:r>
            <a:r>
              <a:rPr lang="en-US" altLang="zh-CN" dirty="0"/>
              <a:t>l</a:t>
            </a:r>
            <a:r>
              <a:rPr lang="en-US" altLang="zh-CN" dirty="0" smtClean="0"/>
              <a:t> </a:t>
            </a:r>
            <a:r>
              <a:rPr lang="en-US" altLang="zh-CN" dirty="0"/>
              <a:t>knowledge </a:t>
            </a:r>
            <a:r>
              <a:rPr lang="en-US" altLang="zh-CN" dirty="0" smtClean="0"/>
              <a:t>like </a:t>
            </a:r>
            <a:r>
              <a:rPr lang="en-US" altLang="zh-CN" dirty="0" err="1" smtClean="0"/>
              <a:t>ConceptNet</a:t>
            </a:r>
            <a:r>
              <a:rPr lang="en-US" altLang="zh-CN" baseline="30000" dirty="0" smtClean="0"/>
              <a:t>[2] </a:t>
            </a:r>
            <a:r>
              <a:rPr lang="en-US" altLang="zh-CN" dirty="0" smtClean="0"/>
              <a:t>or unstructured knowledge Wikipedia </a:t>
            </a:r>
            <a:endParaRPr lang="zh-CN" altLang="en-US" baseline="30000" dirty="0"/>
          </a:p>
        </p:txBody>
      </p:sp>
      <p:sp>
        <p:nvSpPr>
          <p:cNvPr id="6" name="矩形 5">
            <a:extLst>
              <a:ext uri="{FF2B5EF4-FFF2-40B4-BE49-F238E27FC236}">
                <a16:creationId xmlns:a16="http://schemas.microsoft.com/office/drawing/2014/main" id="{849AD7A5-1D2A-4E4F-B0B4-6A618B00D088}"/>
              </a:ext>
            </a:extLst>
          </p:cNvPr>
          <p:cNvSpPr/>
          <p:nvPr/>
        </p:nvSpPr>
        <p:spPr>
          <a:xfrm>
            <a:off x="747585" y="6132775"/>
            <a:ext cx="8013357" cy="707886"/>
          </a:xfrm>
          <a:prstGeom prst="rect">
            <a:avLst/>
          </a:prstGeom>
        </p:spPr>
        <p:txBody>
          <a:bodyPr wrap="square">
            <a:spAutoFit/>
          </a:bodyPr>
          <a:lstStyle/>
          <a:p>
            <a:r>
              <a:rPr lang="en-US" altLang="zh-CN" sz="1000" dirty="0"/>
              <a:t>[1] Explain Yourself! Leveraging Language Models for Commonsense Reasoning. ACL 2019. Nazneen </a:t>
            </a:r>
            <a:r>
              <a:rPr lang="en-US" altLang="zh-CN" sz="1000" dirty="0" err="1"/>
              <a:t>Fatema</a:t>
            </a:r>
            <a:r>
              <a:rPr lang="en-US" altLang="zh-CN" sz="1000" dirty="0"/>
              <a:t> Rajani Bryan McCann </a:t>
            </a:r>
            <a:r>
              <a:rPr lang="en-US" altLang="zh-CN" sz="1000" dirty="0" err="1"/>
              <a:t>Caiming</a:t>
            </a:r>
            <a:r>
              <a:rPr lang="en-US" altLang="zh-CN" sz="1000" dirty="0"/>
              <a:t> </a:t>
            </a:r>
            <a:r>
              <a:rPr lang="en-US" altLang="zh-CN" sz="1000" dirty="0" err="1"/>
              <a:t>Xiong</a:t>
            </a:r>
            <a:r>
              <a:rPr lang="en-US" altLang="zh-CN" sz="1000" dirty="0"/>
              <a:t> Richard </a:t>
            </a:r>
            <a:r>
              <a:rPr lang="en-US" altLang="zh-CN" sz="1000" dirty="0" err="1"/>
              <a:t>Socher</a:t>
            </a:r>
            <a:endParaRPr lang="en-US" altLang="zh-CN" sz="1000" dirty="0"/>
          </a:p>
          <a:p>
            <a:r>
              <a:rPr lang="en-US" altLang="zh-CN" sz="1000" dirty="0"/>
              <a:t>[2] </a:t>
            </a:r>
            <a:r>
              <a:rPr lang="en-US" altLang="zh-CN" sz="1000" dirty="0" err="1"/>
              <a:t>KagNet</a:t>
            </a:r>
            <a:r>
              <a:rPr lang="en-US" altLang="zh-CN" sz="1000" dirty="0"/>
              <a:t>: Knowledge-Aware Graph Networks for Commonsense  Reasoning. EMNLP 2019.  Bill Yuchen Lin, </a:t>
            </a:r>
            <a:r>
              <a:rPr lang="en-US" altLang="zh-CN" sz="1000" dirty="0" err="1"/>
              <a:t>Xinyue</a:t>
            </a:r>
            <a:r>
              <a:rPr lang="en-US" altLang="zh-CN" sz="1000" dirty="0"/>
              <a:t> Chen, </a:t>
            </a:r>
            <a:r>
              <a:rPr lang="en-US" altLang="zh-CN" sz="1000" dirty="0" err="1"/>
              <a:t>Jamin</a:t>
            </a:r>
            <a:r>
              <a:rPr lang="en-US" altLang="zh-CN" sz="1000" dirty="0"/>
              <a:t> Chen, Xiang Ren </a:t>
            </a:r>
            <a:endParaRPr lang="zh-CN" altLang="en-US" sz="1000" dirty="0"/>
          </a:p>
        </p:txBody>
      </p:sp>
      <p:pic>
        <p:nvPicPr>
          <p:cNvPr id="7" name="图片 6"/>
          <p:cNvPicPr>
            <a:picLocks noChangeAspect="1"/>
          </p:cNvPicPr>
          <p:nvPr/>
        </p:nvPicPr>
        <p:blipFill>
          <a:blip r:embed="rId5"/>
          <a:stretch>
            <a:fillRect/>
          </a:stretch>
        </p:blipFill>
        <p:spPr>
          <a:xfrm>
            <a:off x="1929622" y="2152387"/>
            <a:ext cx="4679272" cy="1135018"/>
          </a:xfrm>
          <a:prstGeom prst="rect">
            <a:avLst/>
          </a:prstGeom>
        </p:spPr>
      </p:pic>
      <p:pic>
        <p:nvPicPr>
          <p:cNvPr id="8" name="图片 7"/>
          <p:cNvPicPr>
            <a:picLocks noChangeAspect="1"/>
          </p:cNvPicPr>
          <p:nvPr/>
        </p:nvPicPr>
        <p:blipFill>
          <a:blip r:embed="rId6"/>
          <a:stretch>
            <a:fillRect/>
          </a:stretch>
        </p:blipFill>
        <p:spPr>
          <a:xfrm>
            <a:off x="3131617" y="4152143"/>
            <a:ext cx="2521038" cy="1974020"/>
          </a:xfrm>
          <a:prstGeom prst="rect">
            <a:avLst/>
          </a:prstGeom>
        </p:spPr>
      </p:pic>
      <p:pic>
        <p:nvPicPr>
          <p:cNvPr id="9"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70776" y="6126163"/>
            <a:ext cx="609600" cy="609600"/>
          </a:xfrm>
          <a:prstGeom prst="rect">
            <a:avLst/>
          </a:prstGeom>
        </p:spPr>
      </p:pic>
    </p:spTree>
    <p:extLst>
      <p:ext uri="{BB962C8B-B14F-4D97-AF65-F5344CB8AC3E}">
        <p14:creationId xmlns:p14="http://schemas.microsoft.com/office/powerpoint/2010/main" val="55815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64"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C2E4A-F854-48A2-A7BB-C12D5DB5D736}"/>
              </a:ext>
            </a:extLst>
          </p:cNvPr>
          <p:cNvSpPr>
            <a:spLocks noGrp="1"/>
          </p:cNvSpPr>
          <p:nvPr>
            <p:ph type="title"/>
          </p:nvPr>
        </p:nvSpPr>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9B298799-458D-4549-92FB-AA7840C2286E}"/>
              </a:ext>
            </a:extLst>
          </p:cNvPr>
          <p:cNvSpPr>
            <a:spLocks noGrp="1"/>
          </p:cNvSpPr>
          <p:nvPr>
            <p:ph idx="1"/>
          </p:nvPr>
        </p:nvSpPr>
        <p:spPr>
          <a:xfrm>
            <a:off x="457200" y="1600200"/>
            <a:ext cx="7807375" cy="4525963"/>
          </a:xfrm>
        </p:spPr>
        <p:txBody>
          <a:bodyPr/>
          <a:lstStyle/>
          <a:p>
            <a:r>
              <a:rPr lang="en-US" altLang="zh-CN" dirty="0" smtClean="0"/>
              <a:t>Motivation</a:t>
            </a:r>
            <a:endParaRPr lang="en-US" altLang="zh-CN" dirty="0"/>
          </a:p>
          <a:p>
            <a:pPr lvl="1">
              <a:lnSpc>
                <a:spcPct val="150000"/>
              </a:lnSpc>
            </a:pPr>
            <a:r>
              <a:rPr lang="en-US" altLang="zh-CN" dirty="0"/>
              <a:t>Heterogeneous</a:t>
            </a:r>
            <a:r>
              <a:rPr lang="en-US" altLang="zh-CN" dirty="0" smtClean="0"/>
              <a:t> knowledge sources are necessary </a:t>
            </a:r>
            <a:r>
              <a:rPr lang="en-US" altLang="zh-CN" dirty="0"/>
              <a:t>for </a:t>
            </a:r>
            <a:r>
              <a:rPr lang="en-US" altLang="zh-CN" dirty="0" smtClean="0"/>
              <a:t>commonsense </a:t>
            </a:r>
            <a:r>
              <a:rPr lang="en-US" altLang="zh-CN" dirty="0"/>
              <a:t>question answering</a:t>
            </a:r>
          </a:p>
          <a:p>
            <a:pPr lvl="1">
              <a:lnSpc>
                <a:spcPct val="150000"/>
              </a:lnSpc>
            </a:pPr>
            <a:r>
              <a:rPr lang="en-US" altLang="zh-CN" dirty="0"/>
              <a:t>Utilize the </a:t>
            </a:r>
            <a:r>
              <a:rPr lang="en-US" altLang="zh-CN" dirty="0" smtClean="0"/>
              <a:t>structural and unstructured information </a:t>
            </a:r>
            <a:r>
              <a:rPr lang="en-US" altLang="zh-CN" dirty="0"/>
              <a:t>of both </a:t>
            </a:r>
            <a:r>
              <a:rPr lang="en-US" altLang="zh-CN" dirty="0" smtClean="0"/>
              <a:t>sources</a:t>
            </a:r>
            <a:endParaRPr lang="zh-CN" altLang="en-US" dirty="0"/>
          </a:p>
        </p:txBody>
      </p:sp>
      <p:grpSp>
        <p:nvGrpSpPr>
          <p:cNvPr id="48" name="组合 47"/>
          <p:cNvGrpSpPr/>
          <p:nvPr/>
        </p:nvGrpSpPr>
        <p:grpSpPr>
          <a:xfrm>
            <a:off x="1021422" y="3147601"/>
            <a:ext cx="7101155" cy="3382010"/>
            <a:chOff x="793670" y="3187447"/>
            <a:chExt cx="7101155" cy="3382010"/>
          </a:xfrm>
        </p:grpSpPr>
        <p:sp>
          <p:nvSpPr>
            <p:cNvPr id="39" name="文本框 38">
              <a:extLst>
                <a:ext uri="{FF2B5EF4-FFF2-40B4-BE49-F238E27FC236}">
                  <a16:creationId xmlns:a16="http://schemas.microsoft.com/office/drawing/2014/main" id="{0E226A5A-37FF-4899-843A-074BF819A4E8}"/>
                </a:ext>
              </a:extLst>
            </p:cNvPr>
            <p:cNvSpPr txBox="1"/>
            <p:nvPr/>
          </p:nvSpPr>
          <p:spPr>
            <a:xfrm>
              <a:off x="5799427" y="4091109"/>
              <a:ext cx="936104" cy="369332"/>
            </a:xfrm>
            <a:prstGeom prst="rect">
              <a:avLst/>
            </a:prstGeom>
            <a:noFill/>
          </p:spPr>
          <p:txBody>
            <a:bodyPr wrap="square" rtlCol="0">
              <a:spAutoFit/>
            </a:bodyPr>
            <a:lstStyle/>
            <a:p>
              <a:r>
                <a:rPr lang="en-US" altLang="zh-CN" dirty="0" smtClean="0"/>
                <a:t>A</a:t>
              </a:r>
              <a:r>
                <a:rPr lang="zh-CN" altLang="en-US" dirty="0" smtClean="0"/>
                <a:t>、</a:t>
              </a:r>
              <a:r>
                <a:rPr lang="en-US" altLang="zh-CN" dirty="0" smtClean="0"/>
                <a:t>C</a:t>
              </a:r>
              <a:endParaRPr lang="zh-CN" altLang="en-US" dirty="0"/>
            </a:p>
          </p:txBody>
        </p:sp>
        <p:sp>
          <p:nvSpPr>
            <p:cNvPr id="40" name="文本框 39">
              <a:extLst>
                <a:ext uri="{FF2B5EF4-FFF2-40B4-BE49-F238E27FC236}">
                  <a16:creationId xmlns:a16="http://schemas.microsoft.com/office/drawing/2014/main" id="{94CB1D85-6657-483F-AE31-53486FF5E1AC}"/>
                </a:ext>
              </a:extLst>
            </p:cNvPr>
            <p:cNvSpPr txBox="1"/>
            <p:nvPr/>
          </p:nvSpPr>
          <p:spPr>
            <a:xfrm>
              <a:off x="5721837" y="5756831"/>
              <a:ext cx="936104" cy="369332"/>
            </a:xfrm>
            <a:prstGeom prst="rect">
              <a:avLst/>
            </a:prstGeom>
            <a:noFill/>
          </p:spPr>
          <p:txBody>
            <a:bodyPr wrap="square" rtlCol="0">
              <a:spAutoFit/>
            </a:bodyPr>
            <a:lstStyle/>
            <a:p>
              <a:r>
                <a:rPr lang="en-US" altLang="zh-CN" dirty="0" smtClean="0"/>
                <a:t>C</a:t>
              </a:r>
              <a:r>
                <a:rPr lang="zh-CN" altLang="en-US" dirty="0"/>
                <a:t>、</a:t>
              </a:r>
              <a:r>
                <a:rPr lang="en-US" altLang="zh-CN" dirty="0" smtClean="0"/>
                <a:t>E</a:t>
              </a:r>
              <a:endParaRPr lang="zh-CN" altLang="en-US" dirty="0"/>
            </a:p>
          </p:txBody>
        </p:sp>
        <p:sp>
          <p:nvSpPr>
            <p:cNvPr id="41" name="右大括号 40">
              <a:extLst>
                <a:ext uri="{FF2B5EF4-FFF2-40B4-BE49-F238E27FC236}">
                  <a16:creationId xmlns:a16="http://schemas.microsoft.com/office/drawing/2014/main" id="{D84596E9-7B2E-432C-9E92-D1C52656A6F5}"/>
                </a:ext>
              </a:extLst>
            </p:cNvPr>
            <p:cNvSpPr/>
            <p:nvPr/>
          </p:nvSpPr>
          <p:spPr>
            <a:xfrm>
              <a:off x="6642915" y="4257132"/>
              <a:ext cx="155180" cy="1678151"/>
            </a:xfrm>
            <a:prstGeom prst="rightBrace">
              <a:avLst>
                <a:gd name="adj1" fmla="val 8333"/>
                <a:gd name="adj2" fmla="val 5095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F6201782-4CBC-4D8B-9739-75C1B90F1109}"/>
                </a:ext>
              </a:extLst>
            </p:cNvPr>
            <p:cNvSpPr/>
            <p:nvPr/>
          </p:nvSpPr>
          <p:spPr>
            <a:xfrm>
              <a:off x="7543447" y="4911541"/>
              <a:ext cx="351378" cy="369332"/>
            </a:xfrm>
            <a:prstGeom prst="rect">
              <a:avLst/>
            </a:prstGeom>
          </p:spPr>
          <p:txBody>
            <a:bodyPr wrap="none">
              <a:spAutoFit/>
            </a:bodyPr>
            <a:lstStyle/>
            <a:p>
              <a:r>
                <a:rPr lang="en-US" altLang="zh-CN" dirty="0"/>
                <a:t>C</a:t>
              </a:r>
              <a:endParaRPr lang="zh-CN" altLang="en-US" dirty="0"/>
            </a:p>
          </p:txBody>
        </p:sp>
        <p:cxnSp>
          <p:nvCxnSpPr>
            <p:cNvPr id="43" name="直接箭头连接符 42">
              <a:extLst>
                <a:ext uri="{FF2B5EF4-FFF2-40B4-BE49-F238E27FC236}">
                  <a16:creationId xmlns:a16="http://schemas.microsoft.com/office/drawing/2014/main" id="{FB9AF3C5-87F1-47B8-8CC5-084F846E0CB3}"/>
                </a:ext>
              </a:extLst>
            </p:cNvPr>
            <p:cNvCxnSpPr>
              <a:endCxn id="39" idx="1"/>
            </p:cNvCxnSpPr>
            <p:nvPr/>
          </p:nvCxnSpPr>
          <p:spPr>
            <a:xfrm>
              <a:off x="5223642" y="4275775"/>
              <a:ext cx="5757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86274DAA-D90A-4796-A00A-E8B7AE2BDD94}"/>
                </a:ext>
              </a:extLst>
            </p:cNvPr>
            <p:cNvCxnSpPr/>
            <p:nvPr/>
          </p:nvCxnSpPr>
          <p:spPr>
            <a:xfrm>
              <a:off x="5173356" y="5941497"/>
              <a:ext cx="5757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C259B163-DAF6-4F7E-9326-A345A28D08FB}"/>
                </a:ext>
              </a:extLst>
            </p:cNvPr>
            <p:cNvCxnSpPr/>
            <p:nvPr/>
          </p:nvCxnSpPr>
          <p:spPr>
            <a:xfrm>
              <a:off x="6901307" y="5096207"/>
              <a:ext cx="5757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6" name="图片 45"/>
            <p:cNvPicPr>
              <a:picLocks noChangeAspect="1"/>
            </p:cNvPicPr>
            <p:nvPr/>
          </p:nvPicPr>
          <p:blipFill>
            <a:blip r:embed="rId5"/>
            <a:stretch>
              <a:fillRect/>
            </a:stretch>
          </p:blipFill>
          <p:spPr>
            <a:xfrm>
              <a:off x="793670" y="3187447"/>
              <a:ext cx="4637844" cy="3382010"/>
            </a:xfrm>
            <a:prstGeom prst="rect">
              <a:avLst/>
            </a:prstGeom>
          </p:spPr>
        </p:pic>
      </p:grpSp>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248400"/>
            <a:ext cx="609600" cy="609600"/>
          </a:xfrm>
          <a:prstGeom prst="rect">
            <a:avLst/>
          </a:prstGeom>
        </p:spPr>
      </p:pic>
    </p:spTree>
    <p:extLst>
      <p:ext uri="{BB962C8B-B14F-4D97-AF65-F5344CB8AC3E}">
        <p14:creationId xmlns:p14="http://schemas.microsoft.com/office/powerpoint/2010/main" val="151877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720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FD8CF-E683-4C75-AB99-FDB8ADC4CD41}"/>
              </a:ext>
            </a:extLst>
          </p:cNvPr>
          <p:cNvSpPr>
            <a:spLocks noGrp="1"/>
          </p:cNvSpPr>
          <p:nvPr>
            <p:ph type="title"/>
          </p:nvPr>
        </p:nvSpPr>
        <p:spPr>
          <a:xfrm>
            <a:off x="5052060" y="548680"/>
            <a:ext cx="3418716" cy="648072"/>
          </a:xfrm>
        </p:spPr>
        <p:txBody>
          <a:bodyPr/>
          <a:lstStyle/>
          <a:p>
            <a:r>
              <a:rPr lang="en-US" altLang="zh-CN" dirty="0" smtClean="0"/>
              <a:t>Framework Overview</a:t>
            </a:r>
            <a:endParaRPr lang="zh-CN" altLang="en-US" dirty="0"/>
          </a:p>
        </p:txBody>
      </p:sp>
      <p:sp>
        <p:nvSpPr>
          <p:cNvPr id="3" name="内容占位符 2">
            <a:extLst>
              <a:ext uri="{FF2B5EF4-FFF2-40B4-BE49-F238E27FC236}">
                <a16:creationId xmlns:a16="http://schemas.microsoft.com/office/drawing/2014/main" id="{E319C483-A629-4D9C-A19D-B5DD775595A8}"/>
              </a:ext>
            </a:extLst>
          </p:cNvPr>
          <p:cNvSpPr>
            <a:spLocks noGrp="1"/>
          </p:cNvSpPr>
          <p:nvPr>
            <p:ph idx="1"/>
          </p:nvPr>
        </p:nvSpPr>
        <p:spPr>
          <a:xfrm>
            <a:off x="457200" y="1600200"/>
            <a:ext cx="4332510" cy="4525963"/>
          </a:xfrm>
        </p:spPr>
        <p:txBody>
          <a:bodyPr/>
          <a:lstStyle/>
          <a:p>
            <a:r>
              <a:rPr lang="en-US" altLang="zh-CN" dirty="0"/>
              <a:t>Knowledge Extraction</a:t>
            </a:r>
          </a:p>
          <a:p>
            <a:pPr lvl="1"/>
            <a:r>
              <a:rPr lang="en-US" altLang="zh-CN" dirty="0"/>
              <a:t> Extract knowledge from structured knowledge </a:t>
            </a:r>
            <a:r>
              <a:rPr lang="en-US" altLang="zh-CN" dirty="0" smtClean="0"/>
              <a:t>like </a:t>
            </a:r>
            <a:r>
              <a:rPr lang="en-US" altLang="zh-CN" dirty="0" err="1" smtClean="0"/>
              <a:t>ConceptNet</a:t>
            </a:r>
            <a:r>
              <a:rPr lang="en-US" altLang="zh-CN" dirty="0" smtClean="0"/>
              <a:t> </a:t>
            </a:r>
            <a:r>
              <a:rPr lang="en-US" altLang="zh-CN" dirty="0"/>
              <a:t>and unstructured knowledge </a:t>
            </a:r>
            <a:r>
              <a:rPr lang="en-US" altLang="zh-CN" dirty="0" smtClean="0"/>
              <a:t>like </a:t>
            </a:r>
            <a:r>
              <a:rPr lang="en-US" altLang="zh-CN" dirty="0" smtClean="0"/>
              <a:t>Wikipedia.</a:t>
            </a:r>
            <a:endParaRPr lang="en-US" altLang="zh-CN" dirty="0"/>
          </a:p>
          <a:p>
            <a:r>
              <a:rPr lang="en-US" altLang="zh-CN" dirty="0" smtClean="0"/>
              <a:t>Graph-Based </a:t>
            </a:r>
            <a:r>
              <a:rPr lang="en-US" altLang="zh-CN" dirty="0"/>
              <a:t>Reasoning</a:t>
            </a:r>
          </a:p>
          <a:p>
            <a:pPr lvl="1"/>
            <a:r>
              <a:rPr lang="en-US" altLang="zh-CN" dirty="0"/>
              <a:t>Construct graphs for both knowledge and reason over the graphs to infer </a:t>
            </a:r>
            <a:r>
              <a:rPr lang="en-US" altLang="zh-CN" dirty="0" smtClean="0"/>
              <a:t>final </a:t>
            </a:r>
            <a:r>
              <a:rPr lang="en-US" altLang="zh-CN" dirty="0" smtClean="0"/>
              <a:t>answers.</a:t>
            </a:r>
            <a:endParaRPr lang="en-US" altLang="zh-CN" dirty="0"/>
          </a:p>
          <a:p>
            <a:endParaRPr lang="zh-CN" altLang="en-US" dirty="0"/>
          </a:p>
        </p:txBody>
      </p:sp>
      <p:grpSp>
        <p:nvGrpSpPr>
          <p:cNvPr id="24" name="组合 23"/>
          <p:cNvGrpSpPr/>
          <p:nvPr/>
        </p:nvGrpSpPr>
        <p:grpSpPr>
          <a:xfrm>
            <a:off x="4216946" y="2400306"/>
            <a:ext cx="4560068" cy="3713523"/>
            <a:chOff x="4164694" y="2005656"/>
            <a:chExt cx="4560068" cy="3713523"/>
          </a:xfrm>
        </p:grpSpPr>
        <p:sp>
          <p:nvSpPr>
            <p:cNvPr id="5" name="TextBox 2">
              <a:extLst>
                <a:ext uri="{FF2B5EF4-FFF2-40B4-BE49-F238E27FC236}">
                  <a16:creationId xmlns:a16="http://schemas.microsoft.com/office/drawing/2014/main" id="{1F962EFC-827D-4BB3-ACA6-352B133B3698}"/>
                </a:ext>
              </a:extLst>
            </p:cNvPr>
            <p:cNvSpPr txBox="1"/>
            <p:nvPr/>
          </p:nvSpPr>
          <p:spPr>
            <a:xfrm>
              <a:off x="6495505" y="4611183"/>
              <a:ext cx="2217099" cy="369332"/>
            </a:xfrm>
            <a:prstGeom prst="rect">
              <a:avLst/>
            </a:prstGeom>
            <a:solidFill>
              <a:schemeClr val="bg1">
                <a:lumMod val="95000"/>
              </a:schemeClr>
            </a:solidFill>
            <a:ln>
              <a:solidFill>
                <a:schemeClr val="tx1"/>
              </a:solidFill>
            </a:ln>
          </p:spPr>
          <p:txBody>
            <a:bodyPr wrap="square" rtlCol="0">
              <a:noAutofit/>
            </a:bodyPr>
            <a:lstStyle/>
            <a:p>
              <a:pPr algn="ctr"/>
              <a:r>
                <a:rPr lang="en-US" sz="1600" dirty="0">
                  <a:latin typeface="Times New Roman" panose="02020603050405020304" pitchFamily="18" charset="0"/>
                  <a:cs typeface="Times New Roman" panose="02020603050405020304" pitchFamily="18" charset="0"/>
                </a:rPr>
                <a:t>Knowledge Extraction</a:t>
              </a:r>
            </a:p>
          </p:txBody>
        </p:sp>
        <p:pic>
          <p:nvPicPr>
            <p:cNvPr id="6" name="Picture 3">
              <a:extLst>
                <a:ext uri="{FF2B5EF4-FFF2-40B4-BE49-F238E27FC236}">
                  <a16:creationId xmlns:a16="http://schemas.microsoft.com/office/drawing/2014/main" id="{6B206AE3-894A-4D28-93F7-722891078C63}"/>
                </a:ext>
              </a:extLst>
            </p:cNvPr>
            <p:cNvPicPr>
              <a:picLocks noChangeAspect="1"/>
            </p:cNvPicPr>
            <p:nvPr/>
          </p:nvPicPr>
          <p:blipFill>
            <a:blip r:embed="rId5"/>
            <a:stretch>
              <a:fillRect/>
            </a:stretch>
          </p:blipFill>
          <p:spPr>
            <a:xfrm>
              <a:off x="5182270" y="4241851"/>
              <a:ext cx="614205" cy="545028"/>
            </a:xfrm>
            <a:prstGeom prst="rect">
              <a:avLst/>
            </a:prstGeom>
          </p:spPr>
        </p:pic>
        <p:pic>
          <p:nvPicPr>
            <p:cNvPr id="7" name="Picture 4">
              <a:extLst>
                <a:ext uri="{FF2B5EF4-FFF2-40B4-BE49-F238E27FC236}">
                  <a16:creationId xmlns:a16="http://schemas.microsoft.com/office/drawing/2014/main" id="{D8F1B577-83C6-43E7-8D37-E5AED0B0E565}"/>
                </a:ext>
              </a:extLst>
            </p:cNvPr>
            <p:cNvPicPr>
              <a:picLocks noChangeAspect="1"/>
            </p:cNvPicPr>
            <p:nvPr/>
          </p:nvPicPr>
          <p:blipFill>
            <a:blip r:embed="rId6"/>
            <a:stretch>
              <a:fillRect/>
            </a:stretch>
          </p:blipFill>
          <p:spPr>
            <a:xfrm>
              <a:off x="4164694" y="4855588"/>
              <a:ext cx="1763713" cy="416195"/>
            </a:xfrm>
            <a:prstGeom prst="rect">
              <a:avLst/>
            </a:prstGeom>
          </p:spPr>
        </p:pic>
        <p:sp>
          <p:nvSpPr>
            <p:cNvPr id="8" name="Right Brace 5">
              <a:extLst>
                <a:ext uri="{FF2B5EF4-FFF2-40B4-BE49-F238E27FC236}">
                  <a16:creationId xmlns:a16="http://schemas.microsoft.com/office/drawing/2014/main" id="{D99E43F0-7D9B-4002-B4F9-6684C3C3387B}"/>
                </a:ext>
              </a:extLst>
            </p:cNvPr>
            <p:cNvSpPr/>
            <p:nvPr/>
          </p:nvSpPr>
          <p:spPr>
            <a:xfrm>
              <a:off x="5994532" y="4356937"/>
              <a:ext cx="211756" cy="877824"/>
            </a:xfrm>
            <a:prstGeom prst="rightBrace">
              <a:avLst>
                <a:gd name="adj1" fmla="val 35606"/>
                <a:gd name="adj2" fmla="val 4908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9" name="Straight Arrow Connector 6">
              <a:extLst>
                <a:ext uri="{FF2B5EF4-FFF2-40B4-BE49-F238E27FC236}">
                  <a16:creationId xmlns:a16="http://schemas.microsoft.com/office/drawing/2014/main" id="{6331EE3A-F0FB-408A-8AA1-A711AE5B97A1}"/>
                </a:ext>
              </a:extLst>
            </p:cNvPr>
            <p:cNvCxnSpPr>
              <a:cxnSpLocks/>
              <a:stCxn id="5" idx="0"/>
              <a:endCxn id="17" idx="4"/>
            </p:cNvCxnSpPr>
            <p:nvPr/>
          </p:nvCxnSpPr>
          <p:spPr>
            <a:xfrm flipV="1">
              <a:off x="7604055" y="4178578"/>
              <a:ext cx="12159" cy="432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7">
              <a:extLst>
                <a:ext uri="{FF2B5EF4-FFF2-40B4-BE49-F238E27FC236}">
                  <a16:creationId xmlns:a16="http://schemas.microsoft.com/office/drawing/2014/main" id="{1438E64A-A4ED-4421-9F23-B28E71BDD35A}"/>
                </a:ext>
              </a:extLst>
            </p:cNvPr>
            <p:cNvSpPr txBox="1"/>
            <p:nvPr/>
          </p:nvSpPr>
          <p:spPr>
            <a:xfrm>
              <a:off x="6534088" y="5349847"/>
              <a:ext cx="2139932" cy="369332"/>
            </a:xfrm>
            <a:prstGeom prst="rect">
              <a:avLst/>
            </a:prstGeom>
            <a:noFill/>
          </p:spPr>
          <p:txBody>
            <a:bodyPr wrap="none" rtlCol="0">
              <a:noAutofit/>
            </a:bodyPr>
            <a:lstStyle/>
            <a:p>
              <a:pPr algn="ctr"/>
              <a:r>
                <a:rPr lang="en-US" altLang="zh-CN" sz="1400" u="sng" dirty="0">
                  <a:latin typeface="Times New Roman" panose="02020603050405020304" pitchFamily="18" charset="0"/>
                  <a:cs typeface="Times New Roman" panose="02020603050405020304" pitchFamily="18" charset="0"/>
                </a:rPr>
                <a:t>Q</a:t>
              </a:r>
              <a:r>
                <a:rPr lang="en-US" sz="1400" u="sng" dirty="0">
                  <a:latin typeface="Times New Roman" panose="02020603050405020304" pitchFamily="18" charset="0"/>
                  <a:cs typeface="Times New Roman" panose="02020603050405020304" pitchFamily="18" charset="0"/>
                </a:rPr>
                <a:t>uestion</a:t>
              </a:r>
              <a:r>
                <a:rPr 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Choice</a:t>
              </a:r>
            </a:p>
          </p:txBody>
        </p:sp>
        <p:grpSp>
          <p:nvGrpSpPr>
            <p:cNvPr id="11" name="Group 64">
              <a:extLst>
                <a:ext uri="{FF2B5EF4-FFF2-40B4-BE49-F238E27FC236}">
                  <a16:creationId xmlns:a16="http://schemas.microsoft.com/office/drawing/2014/main" id="{FE1A1404-02CE-4C04-9A98-1185FC46311A}"/>
                </a:ext>
              </a:extLst>
            </p:cNvPr>
            <p:cNvGrpSpPr/>
            <p:nvPr/>
          </p:nvGrpSpPr>
          <p:grpSpPr>
            <a:xfrm>
              <a:off x="6971677" y="3431399"/>
              <a:ext cx="1264751" cy="780773"/>
              <a:chOff x="5432828" y="2550842"/>
              <a:chExt cx="2006363" cy="1253868"/>
            </a:xfrm>
          </p:grpSpPr>
          <p:pic>
            <p:nvPicPr>
              <p:cNvPr id="12" name="Content Placeholder 43" descr="Circles with lines">
                <a:extLst>
                  <a:ext uri="{FF2B5EF4-FFF2-40B4-BE49-F238E27FC236}">
                    <a16:creationId xmlns:a16="http://schemas.microsoft.com/office/drawing/2014/main" id="{E21EAB07-D0F1-4B42-81E2-0AB4A00F8B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237331" y="3217335"/>
                <a:ext cx="587375" cy="587375"/>
              </a:xfrm>
              <a:prstGeom prst="rect">
                <a:avLst/>
              </a:prstGeom>
            </p:spPr>
          </p:pic>
          <p:pic>
            <p:nvPicPr>
              <p:cNvPr id="13" name="Graphic 8" descr="Circular flowchart">
                <a:extLst>
                  <a:ext uri="{FF2B5EF4-FFF2-40B4-BE49-F238E27FC236}">
                    <a16:creationId xmlns:a16="http://schemas.microsoft.com/office/drawing/2014/main" id="{F4D880F8-9FC3-42C0-A69D-E2A9ADB866E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5432828" y="2900913"/>
                <a:ext cx="586425" cy="586425"/>
              </a:xfrm>
              <a:prstGeom prst="rect">
                <a:avLst/>
              </a:prstGeom>
            </p:spPr>
          </p:pic>
          <p:cxnSp>
            <p:nvCxnSpPr>
              <p:cNvPr id="14" name="Connector: Curved 9">
                <a:extLst>
                  <a:ext uri="{FF2B5EF4-FFF2-40B4-BE49-F238E27FC236}">
                    <a16:creationId xmlns:a16="http://schemas.microsoft.com/office/drawing/2014/main" id="{788F09E9-666C-4373-B827-E1110C9680F5}"/>
                  </a:ext>
                </a:extLst>
              </p:cNvPr>
              <p:cNvCxnSpPr/>
              <p:nvPr/>
            </p:nvCxnSpPr>
            <p:spPr>
              <a:xfrm>
                <a:off x="5873560" y="3291031"/>
                <a:ext cx="484632" cy="196307"/>
              </a:xfrm>
              <a:prstGeom prst="curvedConnector3">
                <a:avLst/>
              </a:prstGeom>
            </p:spPr>
            <p:style>
              <a:lnRef idx="1">
                <a:schemeClr val="dk1"/>
              </a:lnRef>
              <a:fillRef idx="0">
                <a:schemeClr val="dk1"/>
              </a:fillRef>
              <a:effectRef idx="0">
                <a:schemeClr val="dk1"/>
              </a:effectRef>
              <a:fontRef idx="minor">
                <a:schemeClr val="tx1"/>
              </a:fontRef>
            </p:style>
          </p:cxnSp>
          <p:pic>
            <p:nvPicPr>
              <p:cNvPr id="15" name="Content Placeholder 43" descr="Circles with lines">
                <a:extLst>
                  <a:ext uri="{FF2B5EF4-FFF2-40B4-BE49-F238E27FC236}">
                    <a16:creationId xmlns:a16="http://schemas.microsoft.com/office/drawing/2014/main" id="{43C5CA9A-DA8A-4D2C-A262-565A2F80B01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579586" y="2607700"/>
                <a:ext cx="586425" cy="586425"/>
              </a:xfrm>
              <a:prstGeom prst="rect">
                <a:avLst/>
              </a:prstGeom>
            </p:spPr>
          </p:pic>
          <p:cxnSp>
            <p:nvCxnSpPr>
              <p:cNvPr id="16" name="Connector: Curved 11">
                <a:extLst>
                  <a:ext uri="{FF2B5EF4-FFF2-40B4-BE49-F238E27FC236}">
                    <a16:creationId xmlns:a16="http://schemas.microsoft.com/office/drawing/2014/main" id="{2E71D6EA-5500-43C5-BE18-8D4833939156}"/>
                  </a:ext>
                </a:extLst>
              </p:cNvPr>
              <p:cNvCxnSpPr>
                <a:cxnSpLocks/>
              </p:cNvCxnSpPr>
              <p:nvPr/>
            </p:nvCxnSpPr>
            <p:spPr>
              <a:xfrm rot="5400000" flipH="1" flipV="1">
                <a:off x="6574588" y="3195863"/>
                <a:ext cx="420733" cy="162221"/>
              </a:xfrm>
              <a:prstGeom prst="curvedConnector3">
                <a:avLst/>
              </a:prstGeom>
            </p:spPr>
            <p:style>
              <a:lnRef idx="1">
                <a:schemeClr val="dk1"/>
              </a:lnRef>
              <a:fillRef idx="0">
                <a:schemeClr val="dk1"/>
              </a:fillRef>
              <a:effectRef idx="0">
                <a:schemeClr val="dk1"/>
              </a:effectRef>
              <a:fontRef idx="minor">
                <a:schemeClr val="tx1"/>
              </a:fontRef>
            </p:style>
          </p:cxnSp>
          <p:sp>
            <p:nvSpPr>
              <p:cNvPr id="17" name="Oval 12">
                <a:extLst>
                  <a:ext uri="{FF2B5EF4-FFF2-40B4-BE49-F238E27FC236}">
                    <a16:creationId xmlns:a16="http://schemas.microsoft.com/office/drawing/2014/main" id="{350CF4B3-917B-4C41-8016-935869C2F87D}"/>
                  </a:ext>
                </a:extLst>
              </p:cNvPr>
              <p:cNvSpPr/>
              <p:nvPr/>
            </p:nvSpPr>
            <p:spPr>
              <a:xfrm>
                <a:off x="5471411" y="2550842"/>
                <a:ext cx="1967780" cy="1199918"/>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cxnSp>
          <p:nvCxnSpPr>
            <p:cNvPr id="18" name="Straight Arrow Connector 13">
              <a:extLst>
                <a:ext uri="{FF2B5EF4-FFF2-40B4-BE49-F238E27FC236}">
                  <a16:creationId xmlns:a16="http://schemas.microsoft.com/office/drawing/2014/main" id="{3AC46EE9-D5DF-43A2-B3C5-7FDD86F26438}"/>
                </a:ext>
              </a:extLst>
            </p:cNvPr>
            <p:cNvCxnSpPr>
              <a:cxnSpLocks/>
              <a:stCxn id="8" idx="1"/>
              <a:endCxn id="5" idx="1"/>
            </p:cNvCxnSpPr>
            <p:nvPr/>
          </p:nvCxnSpPr>
          <p:spPr>
            <a:xfrm>
              <a:off x="6206288" y="4787826"/>
              <a:ext cx="289217" cy="8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4">
              <a:extLst>
                <a:ext uri="{FF2B5EF4-FFF2-40B4-BE49-F238E27FC236}">
                  <a16:creationId xmlns:a16="http://schemas.microsoft.com/office/drawing/2014/main" id="{A4E953CE-A5CB-4C79-9C5B-201694D7C50B}"/>
                </a:ext>
              </a:extLst>
            </p:cNvPr>
            <p:cNvCxnSpPr>
              <a:cxnSpLocks/>
              <a:stCxn id="17" idx="0"/>
            </p:cNvCxnSpPr>
            <p:nvPr/>
          </p:nvCxnSpPr>
          <p:spPr>
            <a:xfrm flipV="1">
              <a:off x="7616214" y="3083355"/>
              <a:ext cx="0" cy="348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5">
              <a:extLst>
                <a:ext uri="{FF2B5EF4-FFF2-40B4-BE49-F238E27FC236}">
                  <a16:creationId xmlns:a16="http://schemas.microsoft.com/office/drawing/2014/main" id="{371E45B8-0BB9-45E6-8EBF-5E5E8E661102}"/>
                </a:ext>
              </a:extLst>
            </p:cNvPr>
            <p:cNvSpPr txBox="1"/>
            <p:nvPr/>
          </p:nvSpPr>
          <p:spPr>
            <a:xfrm>
              <a:off x="6507663" y="2678615"/>
              <a:ext cx="2217099" cy="363516"/>
            </a:xfrm>
            <a:prstGeom prst="rect">
              <a:avLst/>
            </a:prstGeom>
            <a:solidFill>
              <a:schemeClr val="bg1">
                <a:lumMod val="95000"/>
              </a:schemeClr>
            </a:solidFill>
            <a:ln>
              <a:solidFill>
                <a:schemeClr val="tx1"/>
              </a:solidFill>
            </a:ln>
          </p:spPr>
          <p:txBody>
            <a:bodyPr wrap="square" rtlCol="0">
              <a:noAutofit/>
            </a:bodyPr>
            <a:lstStyle>
              <a:defPPr>
                <a:defRPr lang="en-US"/>
              </a:defPPr>
              <a:lvl1pPr algn="ctr"/>
            </a:lstStyle>
            <a:p>
              <a:r>
                <a:rPr lang="en-US" sz="1600" dirty="0">
                  <a:latin typeface="Times New Roman" panose="02020603050405020304" pitchFamily="18" charset="0"/>
                  <a:cs typeface="Times New Roman" panose="02020603050405020304" pitchFamily="18" charset="0"/>
                </a:rPr>
                <a:t>Graph-Based Reasoning</a:t>
              </a:r>
            </a:p>
          </p:txBody>
        </p:sp>
        <p:sp>
          <p:nvSpPr>
            <p:cNvPr id="21" name="TextBox 16">
              <a:extLst>
                <a:ext uri="{FF2B5EF4-FFF2-40B4-BE49-F238E27FC236}">
                  <a16:creationId xmlns:a16="http://schemas.microsoft.com/office/drawing/2014/main" id="{313D46DB-87B0-4469-8A4C-1280675D3412}"/>
                </a:ext>
              </a:extLst>
            </p:cNvPr>
            <p:cNvSpPr txBox="1"/>
            <p:nvPr/>
          </p:nvSpPr>
          <p:spPr>
            <a:xfrm>
              <a:off x="6737331" y="2005656"/>
              <a:ext cx="1733445" cy="369332"/>
            </a:xfrm>
            <a:prstGeom prst="rect">
              <a:avLst/>
            </a:prstGeom>
            <a:noFill/>
          </p:spPr>
          <p:txBody>
            <a:bodyPr wrap="square" rtlCol="0">
              <a:noAutofit/>
            </a:bodyPr>
            <a:lstStyle/>
            <a:p>
              <a:pPr algn="ctr"/>
              <a:r>
                <a:rPr lang="en-US" altLang="zh-CN" sz="1600" dirty="0">
                  <a:latin typeface="Times New Roman" panose="02020603050405020304" pitchFamily="18" charset="0"/>
                  <a:cs typeface="Times New Roman" panose="02020603050405020304" pitchFamily="18" charset="0"/>
                </a:rPr>
                <a:t>Output</a:t>
              </a:r>
              <a:endParaRPr lang="en-US" sz="1600" dirty="0">
                <a:latin typeface="Times New Roman" panose="02020603050405020304" pitchFamily="18" charset="0"/>
                <a:cs typeface="Times New Roman" panose="02020603050405020304" pitchFamily="18" charset="0"/>
              </a:endParaRPr>
            </a:p>
          </p:txBody>
        </p:sp>
        <p:cxnSp>
          <p:nvCxnSpPr>
            <p:cNvPr id="22" name="Straight Arrow Connector 17">
              <a:extLst>
                <a:ext uri="{FF2B5EF4-FFF2-40B4-BE49-F238E27FC236}">
                  <a16:creationId xmlns:a16="http://schemas.microsoft.com/office/drawing/2014/main" id="{69A2A5EC-D379-4660-9E5C-2D82A6E173B0}"/>
                </a:ext>
              </a:extLst>
            </p:cNvPr>
            <p:cNvCxnSpPr>
              <a:cxnSpLocks/>
            </p:cNvCxnSpPr>
            <p:nvPr/>
          </p:nvCxnSpPr>
          <p:spPr>
            <a:xfrm flipV="1">
              <a:off x="7604054" y="2325296"/>
              <a:ext cx="1" cy="327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18">
              <a:extLst>
                <a:ext uri="{FF2B5EF4-FFF2-40B4-BE49-F238E27FC236}">
                  <a16:creationId xmlns:a16="http://schemas.microsoft.com/office/drawing/2014/main" id="{5AA52B91-6744-4A62-8C79-AF7A640BBE5A}"/>
                </a:ext>
              </a:extLst>
            </p:cNvPr>
            <p:cNvCxnSpPr>
              <a:cxnSpLocks/>
              <a:stCxn id="10" idx="0"/>
              <a:endCxn id="5" idx="2"/>
            </p:cNvCxnSpPr>
            <p:nvPr/>
          </p:nvCxnSpPr>
          <p:spPr>
            <a:xfrm flipV="1">
              <a:off x="7604054" y="4980515"/>
              <a:ext cx="1"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7"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421472" y="6113829"/>
            <a:ext cx="609600" cy="609600"/>
          </a:xfrm>
          <a:prstGeom prst="rect">
            <a:avLst/>
          </a:prstGeom>
        </p:spPr>
      </p:pic>
    </p:spTree>
    <p:extLst>
      <p:ext uri="{BB962C8B-B14F-4D97-AF65-F5344CB8AC3E}">
        <p14:creationId xmlns:p14="http://schemas.microsoft.com/office/powerpoint/2010/main" val="17290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20" fill="hold"/>
                                        <p:tgtEl>
                                          <p:spTgt spid="27"/>
                                        </p:tgtEl>
                                      </p:cBhvr>
                                    </p:cmd>
                                  </p:childTnLst>
                                </p:cTn>
                              </p:par>
                            </p:childTnLst>
                          </p:cTn>
                        </p:par>
                      </p:childTnLst>
                    </p:cTn>
                  </p:par>
                </p:childTnLst>
              </p:cTn>
              <p:nextCondLst>
                <p:cond evt="onClick" delay="0">
                  <p:tgtEl>
                    <p:spTgt spid="27"/>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E01F3-904C-4501-A906-C54E989ECAF0}"/>
              </a:ext>
            </a:extLst>
          </p:cNvPr>
          <p:cNvSpPr>
            <a:spLocks noGrp="1"/>
          </p:cNvSpPr>
          <p:nvPr>
            <p:ph type="title"/>
          </p:nvPr>
        </p:nvSpPr>
        <p:spPr>
          <a:xfrm>
            <a:off x="4683211" y="548680"/>
            <a:ext cx="3787565" cy="648072"/>
          </a:xfrm>
        </p:spPr>
        <p:txBody>
          <a:bodyPr/>
          <a:lstStyle/>
          <a:p>
            <a:r>
              <a:rPr lang="en-US" altLang="zh-CN" dirty="0"/>
              <a:t>Knowledge Extraction</a:t>
            </a:r>
            <a:endParaRPr lang="zh-CN" altLang="en-US" dirty="0"/>
          </a:p>
        </p:txBody>
      </p:sp>
      <p:sp>
        <p:nvSpPr>
          <p:cNvPr id="3" name="内容占位符 2">
            <a:extLst>
              <a:ext uri="{FF2B5EF4-FFF2-40B4-BE49-F238E27FC236}">
                <a16:creationId xmlns:a16="http://schemas.microsoft.com/office/drawing/2014/main" id="{D240A5C3-D0E7-42B9-A246-4274AAE0F8AF}"/>
              </a:ext>
            </a:extLst>
          </p:cNvPr>
          <p:cNvSpPr>
            <a:spLocks noGrp="1"/>
          </p:cNvSpPr>
          <p:nvPr>
            <p:ph idx="1"/>
          </p:nvPr>
        </p:nvSpPr>
        <p:spPr>
          <a:xfrm>
            <a:off x="457200" y="1600200"/>
            <a:ext cx="8229600" cy="4525963"/>
          </a:xfrm>
        </p:spPr>
        <p:txBody>
          <a:bodyPr/>
          <a:lstStyle/>
          <a:p>
            <a:r>
              <a:rPr lang="en-US" altLang="zh-CN" dirty="0" err="1"/>
              <a:t>ConceptNet</a:t>
            </a:r>
            <a:r>
              <a:rPr lang="en-US" altLang="zh-CN" dirty="0"/>
              <a:t> Evidence</a:t>
            </a:r>
          </a:p>
          <a:p>
            <a:pPr lvl="1"/>
            <a:r>
              <a:rPr lang="en-US" altLang="zh-CN" dirty="0"/>
              <a:t>Extract entities in question and </a:t>
            </a:r>
            <a:r>
              <a:rPr lang="en-US" altLang="zh-CN" dirty="0" smtClean="0"/>
              <a:t>choice, extract </a:t>
            </a:r>
            <a:r>
              <a:rPr lang="en-US" altLang="zh-CN" dirty="0"/>
              <a:t>the paths from question entity and choice entity in </a:t>
            </a:r>
            <a:r>
              <a:rPr lang="en-US" altLang="zh-CN" dirty="0" err="1" smtClean="0"/>
              <a:t>ConceptNet</a:t>
            </a:r>
            <a:r>
              <a:rPr lang="en-US" altLang="zh-CN" dirty="0" smtClean="0"/>
              <a:t> </a:t>
            </a:r>
            <a:r>
              <a:rPr lang="en-US" altLang="zh-CN" dirty="0"/>
              <a:t>(less than 3 hops).</a:t>
            </a:r>
          </a:p>
          <a:p>
            <a:pPr lvl="1"/>
            <a:r>
              <a:rPr lang="en-US" altLang="zh-CN" dirty="0"/>
              <a:t>Construct graphs to represent the evidence (Concept-Graph)</a:t>
            </a:r>
          </a:p>
          <a:p>
            <a:pPr lvl="2"/>
            <a:r>
              <a:rPr lang="en-US" altLang="zh-CN" dirty="0"/>
              <a:t>Each triple </a:t>
            </a:r>
            <a:r>
              <a:rPr lang="en-US" altLang="zh-CN" dirty="0" smtClean="0"/>
              <a:t>in </a:t>
            </a:r>
            <a:r>
              <a:rPr lang="en-US" altLang="zh-CN" dirty="0" err="1" smtClean="0"/>
              <a:t>ConceptNet</a:t>
            </a:r>
            <a:r>
              <a:rPr lang="en-US" altLang="zh-CN" dirty="0" smtClean="0"/>
              <a:t> is </a:t>
            </a:r>
            <a:r>
              <a:rPr lang="en-US" altLang="zh-CN" dirty="0"/>
              <a:t>a node in the constructed graph and will be converted to natural language according to relation templates. If they two nodes have the same entity, there will be an edge between them. </a:t>
            </a:r>
            <a:r>
              <a:rPr lang="en-US" altLang="zh-CN" dirty="0" smtClean="0"/>
              <a:t>(We aim to utilize pre-trained models to get </a:t>
            </a:r>
            <a:r>
              <a:rPr lang="en-US" altLang="zh-CN" dirty="0"/>
              <a:t>node </a:t>
            </a:r>
            <a:r>
              <a:rPr lang="en-US" altLang="zh-CN" dirty="0" smtClean="0"/>
              <a:t>representation)</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44DE2C45-F7BB-4303-A5A4-A5F7D0597AE1}"/>
              </a:ext>
            </a:extLst>
          </p:cNvPr>
          <p:cNvPicPr>
            <a:picLocks noChangeAspect="1"/>
          </p:cNvPicPr>
          <p:nvPr/>
        </p:nvPicPr>
        <p:blipFill>
          <a:blip r:embed="rId5"/>
          <a:stretch>
            <a:fillRect/>
          </a:stretch>
        </p:blipFill>
        <p:spPr>
          <a:xfrm>
            <a:off x="5384371" y="4396314"/>
            <a:ext cx="3042405" cy="1481479"/>
          </a:xfrm>
          <a:prstGeom prst="rect">
            <a:avLst/>
          </a:prstGeom>
        </p:spPr>
      </p:pic>
      <p:sp>
        <p:nvSpPr>
          <p:cNvPr id="6" name="箭头: 右 5">
            <a:extLst>
              <a:ext uri="{FF2B5EF4-FFF2-40B4-BE49-F238E27FC236}">
                <a16:creationId xmlns:a16="http://schemas.microsoft.com/office/drawing/2014/main" id="{2CC0CE17-4BB2-4CAE-BAF1-0352ABC1ADD1}"/>
              </a:ext>
            </a:extLst>
          </p:cNvPr>
          <p:cNvSpPr/>
          <p:nvPr/>
        </p:nvSpPr>
        <p:spPr>
          <a:xfrm>
            <a:off x="4295585" y="4990290"/>
            <a:ext cx="1031789" cy="238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F5970A2-D9DE-4915-8E73-C32B24E8EB23}"/>
              </a:ext>
            </a:extLst>
          </p:cNvPr>
          <p:cNvSpPr txBox="1"/>
          <p:nvPr/>
        </p:nvSpPr>
        <p:spPr>
          <a:xfrm>
            <a:off x="1532944" y="6126163"/>
            <a:ext cx="2570205" cy="369332"/>
          </a:xfrm>
          <a:prstGeom prst="rect">
            <a:avLst/>
          </a:prstGeom>
          <a:noFill/>
        </p:spPr>
        <p:txBody>
          <a:bodyPr wrap="square" rtlCol="0">
            <a:spAutoFit/>
          </a:bodyPr>
          <a:lstStyle/>
          <a:p>
            <a:r>
              <a:rPr lang="en-US" altLang="zh-CN" dirty="0" err="1"/>
              <a:t>ConceptNet</a:t>
            </a:r>
            <a:endParaRPr lang="zh-CN" altLang="en-US" dirty="0"/>
          </a:p>
        </p:txBody>
      </p:sp>
      <p:sp>
        <p:nvSpPr>
          <p:cNvPr id="8" name="文本框 7">
            <a:extLst>
              <a:ext uri="{FF2B5EF4-FFF2-40B4-BE49-F238E27FC236}">
                <a16:creationId xmlns:a16="http://schemas.microsoft.com/office/drawing/2014/main" id="{5EFB49F9-AD02-409B-B55E-E41F898173E3}"/>
              </a:ext>
            </a:extLst>
          </p:cNvPr>
          <p:cNvSpPr txBox="1"/>
          <p:nvPr/>
        </p:nvSpPr>
        <p:spPr>
          <a:xfrm>
            <a:off x="5678503" y="6126163"/>
            <a:ext cx="2570205" cy="369332"/>
          </a:xfrm>
          <a:prstGeom prst="rect">
            <a:avLst/>
          </a:prstGeom>
          <a:noFill/>
        </p:spPr>
        <p:txBody>
          <a:bodyPr wrap="square" rtlCol="0">
            <a:spAutoFit/>
          </a:bodyPr>
          <a:lstStyle/>
          <a:p>
            <a:r>
              <a:rPr lang="en-US" altLang="zh-CN" dirty="0"/>
              <a:t>Concept-Graph</a:t>
            </a:r>
            <a:endParaRPr lang="zh-CN" altLang="en-US" dirty="0"/>
          </a:p>
        </p:txBody>
      </p:sp>
      <p:pic>
        <p:nvPicPr>
          <p:cNvPr id="9" name="图片 8"/>
          <p:cNvPicPr>
            <a:picLocks noChangeAspect="1"/>
          </p:cNvPicPr>
          <p:nvPr/>
        </p:nvPicPr>
        <p:blipFill>
          <a:blip r:embed="rId6"/>
          <a:stretch>
            <a:fillRect/>
          </a:stretch>
        </p:blipFill>
        <p:spPr>
          <a:xfrm>
            <a:off x="514198" y="4492205"/>
            <a:ext cx="3724390" cy="1267205"/>
          </a:xfrm>
          <a:prstGeom prst="rect">
            <a:avLst/>
          </a:prstGeom>
        </p:spPr>
      </p:pic>
      <p:pic>
        <p:nvPicPr>
          <p:cNvPr id="10"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48708" y="6126163"/>
            <a:ext cx="609600" cy="609600"/>
          </a:xfrm>
          <a:prstGeom prst="rect">
            <a:avLst/>
          </a:prstGeom>
        </p:spPr>
      </p:pic>
    </p:spTree>
    <p:extLst>
      <p:ext uri="{BB962C8B-B14F-4D97-AF65-F5344CB8AC3E}">
        <p14:creationId xmlns:p14="http://schemas.microsoft.com/office/powerpoint/2010/main" val="161443023"/>
      </p:ext>
    </p:extLst>
  </p:cSld>
  <p:clrMapOvr>
    <a:masterClrMapping/>
  </p:clrMapOvr>
  <mc:AlternateContent xmlns:mc="http://schemas.openxmlformats.org/markup-compatibility/2006" xmlns:p14="http://schemas.microsoft.com/office/powerpoint/2010/main">
    <mc:Choice Requires="p14">
      <p:transition spd="med" p14:dur="700" advTm="9759">
        <p:fade/>
      </p:transition>
    </mc:Choice>
    <mc:Fallback xmlns="">
      <p:transition spd="med" advTm="9759">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54"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E01F3-904C-4501-A906-C54E989ECAF0}"/>
              </a:ext>
            </a:extLst>
          </p:cNvPr>
          <p:cNvSpPr>
            <a:spLocks noGrp="1"/>
          </p:cNvSpPr>
          <p:nvPr>
            <p:ph type="title"/>
          </p:nvPr>
        </p:nvSpPr>
        <p:spPr>
          <a:xfrm>
            <a:off x="4683211" y="548680"/>
            <a:ext cx="3787565" cy="648072"/>
          </a:xfrm>
        </p:spPr>
        <p:txBody>
          <a:bodyPr/>
          <a:lstStyle/>
          <a:p>
            <a:r>
              <a:rPr lang="en-US" altLang="zh-CN" dirty="0"/>
              <a:t>Knowledge Extraction</a:t>
            </a:r>
            <a:endParaRPr lang="zh-CN" altLang="en-US" dirty="0"/>
          </a:p>
        </p:txBody>
      </p:sp>
      <p:sp>
        <p:nvSpPr>
          <p:cNvPr id="3" name="内容占位符 2">
            <a:extLst>
              <a:ext uri="{FF2B5EF4-FFF2-40B4-BE49-F238E27FC236}">
                <a16:creationId xmlns:a16="http://schemas.microsoft.com/office/drawing/2014/main" id="{D240A5C3-D0E7-42B9-A246-4274AAE0F8AF}"/>
              </a:ext>
            </a:extLst>
          </p:cNvPr>
          <p:cNvSpPr>
            <a:spLocks noGrp="1"/>
          </p:cNvSpPr>
          <p:nvPr>
            <p:ph idx="1"/>
          </p:nvPr>
        </p:nvSpPr>
        <p:spPr>
          <a:xfrm>
            <a:off x="457200" y="1569308"/>
            <a:ext cx="8229600" cy="4525963"/>
          </a:xfrm>
        </p:spPr>
        <p:txBody>
          <a:bodyPr/>
          <a:lstStyle/>
          <a:p>
            <a:r>
              <a:rPr lang="en-US" altLang="zh-CN" dirty="0" err="1"/>
              <a:t>ConceptNet</a:t>
            </a:r>
            <a:r>
              <a:rPr lang="en-US" altLang="zh-CN" dirty="0"/>
              <a:t> Relation </a:t>
            </a:r>
            <a:r>
              <a:rPr lang="en-US" altLang="zh-CN" dirty="0" smtClean="0"/>
              <a:t>Templates</a:t>
            </a:r>
            <a:endParaRPr lang="en-US" altLang="zh-CN" dirty="0"/>
          </a:p>
          <a:p>
            <a:endParaRPr lang="zh-CN" altLang="en-US" dirty="0"/>
          </a:p>
        </p:txBody>
      </p:sp>
      <p:pic>
        <p:nvPicPr>
          <p:cNvPr id="9" name="图片 8">
            <a:extLst>
              <a:ext uri="{FF2B5EF4-FFF2-40B4-BE49-F238E27FC236}">
                <a16:creationId xmlns:a16="http://schemas.microsoft.com/office/drawing/2014/main" id="{BB977837-F303-4898-AD61-7AD543ED4089}"/>
              </a:ext>
            </a:extLst>
          </p:cNvPr>
          <p:cNvPicPr>
            <a:picLocks noChangeAspect="1"/>
          </p:cNvPicPr>
          <p:nvPr/>
        </p:nvPicPr>
        <p:blipFill>
          <a:blip r:embed="rId5"/>
          <a:stretch>
            <a:fillRect/>
          </a:stretch>
        </p:blipFill>
        <p:spPr>
          <a:xfrm>
            <a:off x="457200" y="2279707"/>
            <a:ext cx="7809470" cy="3815564"/>
          </a:xfrm>
          <a:prstGeom prst="rect">
            <a:avLst/>
          </a:prstGeom>
        </p:spPr>
      </p:pic>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163027"/>
            <a:ext cx="609600" cy="609600"/>
          </a:xfrm>
          <a:prstGeom prst="rect">
            <a:avLst/>
          </a:prstGeom>
        </p:spPr>
      </p:pic>
    </p:spTree>
    <p:extLst>
      <p:ext uri="{BB962C8B-B14F-4D97-AF65-F5344CB8AC3E}">
        <p14:creationId xmlns:p14="http://schemas.microsoft.com/office/powerpoint/2010/main" val="56407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4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模板 中国科学院信息工程研究所PPT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4275</TotalTime>
  <Words>2931</Words>
  <Application>Microsoft Office PowerPoint</Application>
  <PresentationFormat>全屏显示(4:3)</PresentationFormat>
  <Paragraphs>250</Paragraphs>
  <Slides>21</Slides>
  <Notes>21</Notes>
  <HiddenSlides>0</HiddenSlides>
  <MMClips>21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21</vt:i4>
      </vt:variant>
    </vt:vector>
  </HeadingPairs>
  <TitlesOfParts>
    <vt:vector size="30" baseType="lpstr">
      <vt:lpstr>宋体</vt:lpstr>
      <vt:lpstr>微软雅黑</vt:lpstr>
      <vt:lpstr>Arial</vt:lpstr>
      <vt:lpstr>Calibri</vt:lpstr>
      <vt:lpstr>Calibri Light</vt:lpstr>
      <vt:lpstr>Cambria Math</vt:lpstr>
      <vt:lpstr>Times New Roman</vt:lpstr>
      <vt:lpstr>Office 主题</vt:lpstr>
      <vt:lpstr>1_模板 中国科学院信息工程研究所PPT模板</vt:lpstr>
      <vt:lpstr>Graph-Based Reasoning over Heterogenous External Knowledge for Commonsense Question Answering</vt:lpstr>
      <vt:lpstr>Contents</vt:lpstr>
      <vt:lpstr>Problem Definition</vt:lpstr>
      <vt:lpstr>Related Work</vt:lpstr>
      <vt:lpstr>Related Work</vt:lpstr>
      <vt:lpstr>Motivation</vt:lpstr>
      <vt:lpstr>Framework Overview</vt:lpstr>
      <vt:lpstr>Knowledge Extraction</vt:lpstr>
      <vt:lpstr>Knowledge Extraction</vt:lpstr>
      <vt:lpstr>Knowledge Extraction</vt:lpstr>
      <vt:lpstr>Graph-based Reasoning</vt:lpstr>
      <vt:lpstr>Graph-based Reasoning</vt:lpstr>
      <vt:lpstr>Graph-based Contextual Representation Learning Module</vt:lpstr>
      <vt:lpstr>Graph-based Contextual Representation Learning Module</vt:lpstr>
      <vt:lpstr>Graph-based Inference Module</vt:lpstr>
      <vt:lpstr>Experiments</vt:lpstr>
      <vt:lpstr>Ablation Study</vt:lpstr>
      <vt:lpstr>Case Study</vt:lpstr>
      <vt:lpstr>Error Analysis</vt:lpstr>
      <vt:lpstr>Conclusion</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图片分类算法的小样本和小类间差异问题研究</dc:title>
  <dc:creator>decs</dc:creator>
  <cp:lastModifiedBy>吕 尚文</cp:lastModifiedBy>
  <cp:revision>495</cp:revision>
  <dcterms:created xsi:type="dcterms:W3CDTF">2019-03-05T03:15:04Z</dcterms:created>
  <dcterms:modified xsi:type="dcterms:W3CDTF">2020-02-04T12:34:25Z</dcterms:modified>
</cp:coreProperties>
</file>